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64" r:id="rId2"/>
    <p:sldId id="266" r:id="rId3"/>
  </p:sldIdLst>
  <p:sldSz cx="10691813" cy="3779838"/>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70">
          <p15:clr>
            <a:srgbClr val="A4A3A4"/>
          </p15:clr>
        </p15:guide>
        <p15:guide id="2" pos="34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0" d="100"/>
          <a:sy n="90" d="100"/>
        </p:scale>
        <p:origin x="80" y="368"/>
      </p:cViewPr>
      <p:guideLst>
        <p:guide orient="horz" pos="1170"/>
        <p:guide pos="344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t>2017-09-13</a:t>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2017-09-13</a:t>
            </a:fld>
            <a:endParaRPr lang="zh-CN" altLang="en-US"/>
          </a:p>
        </p:txBody>
      </p:sp>
      <p:sp>
        <p:nvSpPr>
          <p:cNvPr id="4" name="幻灯片图像占位符 3"/>
          <p:cNvSpPr>
            <a:spLocks noGrp="1" noRot="1" noChangeAspect="1"/>
          </p:cNvSpPr>
          <p:nvPr>
            <p:ph type="sldImg" idx="2"/>
          </p:nvPr>
        </p:nvSpPr>
        <p:spPr>
          <a:xfrm>
            <a:off x="-1333176" y="1279287"/>
            <a:ext cx="9770098"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333500" y="1279525"/>
            <a:ext cx="9771063" cy="3454400"/>
          </a:xfrm>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A6837353-30EB-4A48-80EB-173D804AEFBD}" type="slidenum">
              <a:rPr lang="zh-CN" altLang="en-US" smtClean="0"/>
              <a:t>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336629" y="618767"/>
            <a:ext cx="8019776" cy="1316303"/>
          </a:xfrm>
        </p:spPr>
        <p:txBody>
          <a:bodyPr anchor="b"/>
          <a:lstStyle>
            <a:lvl1pPr algn="ctr">
              <a:defRPr sz="3305"/>
            </a:lvl1pPr>
          </a:lstStyle>
          <a:p>
            <a:r>
              <a:rPr lang="zh-CN" altLang="en-US"/>
              <a:t>单击此处编辑母版标题样式</a:t>
            </a:r>
          </a:p>
        </p:txBody>
      </p:sp>
      <p:sp>
        <p:nvSpPr>
          <p:cNvPr id="3" name="副标题 2"/>
          <p:cNvSpPr>
            <a:spLocks noGrp="1"/>
          </p:cNvSpPr>
          <p:nvPr>
            <p:ph type="subTitle" idx="1"/>
          </p:nvPr>
        </p:nvSpPr>
        <p:spPr>
          <a:xfrm>
            <a:off x="1336629" y="1985832"/>
            <a:ext cx="8019776" cy="912835"/>
          </a:xfrm>
        </p:spPr>
        <p:txBody>
          <a:bodyPr/>
          <a:lstStyle>
            <a:lvl1pPr marL="0" indent="0" algn="ctr">
              <a:buNone/>
              <a:defRPr sz="1325"/>
            </a:lvl1pPr>
            <a:lvl2pPr marL="252095" indent="0" algn="ctr">
              <a:buNone/>
              <a:defRPr sz="1105"/>
            </a:lvl2pPr>
            <a:lvl3pPr marL="504190" indent="0" algn="ctr">
              <a:buNone/>
              <a:defRPr sz="990"/>
            </a:lvl3pPr>
            <a:lvl4pPr marL="756285" indent="0" algn="ctr">
              <a:buNone/>
              <a:defRPr sz="880"/>
            </a:lvl4pPr>
            <a:lvl5pPr marL="1007745" indent="0" algn="ctr">
              <a:buNone/>
              <a:defRPr sz="880"/>
            </a:lvl5pPr>
            <a:lvl6pPr marL="1259840" indent="0" algn="ctr">
              <a:buNone/>
              <a:defRPr sz="880"/>
            </a:lvl6pPr>
            <a:lvl7pPr marL="1511935" indent="0" algn="ctr">
              <a:buNone/>
              <a:defRPr sz="880"/>
            </a:lvl7pPr>
            <a:lvl8pPr marL="1764030" indent="0" algn="ctr">
              <a:buNone/>
              <a:defRPr sz="880"/>
            </a:lvl8pPr>
            <a:lvl9pPr marL="2016125" indent="0" algn="ctr">
              <a:buNone/>
              <a:defRPr sz="88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2017-09-13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735146" y="201296"/>
            <a:ext cx="9222743" cy="320411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2017-09-13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2017-09-13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9576" y="942592"/>
            <a:ext cx="9222743" cy="1572737"/>
          </a:xfrm>
        </p:spPr>
        <p:txBody>
          <a:bodyPr anchor="b"/>
          <a:lstStyle>
            <a:lvl1pPr>
              <a:defRPr sz="3305"/>
            </a:lvl1pPr>
          </a:lstStyle>
          <a:p>
            <a:r>
              <a:rPr lang="zh-CN" altLang="en-US"/>
              <a:t>单击此处编辑母版标题样式</a:t>
            </a:r>
          </a:p>
        </p:txBody>
      </p:sp>
      <p:sp>
        <p:nvSpPr>
          <p:cNvPr id="3" name="文本占位符 2"/>
          <p:cNvSpPr>
            <a:spLocks noGrp="1"/>
          </p:cNvSpPr>
          <p:nvPr>
            <p:ph type="body" idx="1"/>
          </p:nvPr>
        </p:nvSpPr>
        <p:spPr>
          <a:xfrm>
            <a:off x="729576" y="2530207"/>
            <a:ext cx="9222743" cy="827065"/>
          </a:xfrm>
        </p:spPr>
        <p:txBody>
          <a:bodyPr/>
          <a:lstStyle>
            <a:lvl1pPr marL="0" indent="0">
              <a:buNone/>
              <a:defRPr sz="1325">
                <a:solidFill>
                  <a:schemeClr val="tx1">
                    <a:tint val="75000"/>
                  </a:schemeClr>
                </a:solidFill>
              </a:defRPr>
            </a:lvl1pPr>
            <a:lvl2pPr marL="252095" indent="0">
              <a:buNone/>
              <a:defRPr sz="1105">
                <a:solidFill>
                  <a:schemeClr val="tx1">
                    <a:tint val="75000"/>
                  </a:schemeClr>
                </a:solidFill>
              </a:defRPr>
            </a:lvl2pPr>
            <a:lvl3pPr marL="504190" indent="0">
              <a:buNone/>
              <a:defRPr sz="990">
                <a:solidFill>
                  <a:schemeClr val="tx1">
                    <a:tint val="75000"/>
                  </a:schemeClr>
                </a:solidFill>
              </a:defRPr>
            </a:lvl3pPr>
            <a:lvl4pPr marL="756285" indent="0">
              <a:buNone/>
              <a:defRPr sz="880">
                <a:solidFill>
                  <a:schemeClr val="tx1">
                    <a:tint val="75000"/>
                  </a:schemeClr>
                </a:solidFill>
              </a:defRPr>
            </a:lvl4pPr>
            <a:lvl5pPr marL="1007745" indent="0">
              <a:buNone/>
              <a:defRPr sz="880">
                <a:solidFill>
                  <a:schemeClr val="tx1">
                    <a:tint val="75000"/>
                  </a:schemeClr>
                </a:solidFill>
              </a:defRPr>
            </a:lvl5pPr>
            <a:lvl6pPr marL="1259840" indent="0">
              <a:buNone/>
              <a:defRPr sz="880">
                <a:solidFill>
                  <a:schemeClr val="tx1">
                    <a:tint val="75000"/>
                  </a:schemeClr>
                </a:solidFill>
              </a:defRPr>
            </a:lvl6pPr>
            <a:lvl7pPr marL="1511935" indent="0">
              <a:buNone/>
              <a:defRPr sz="880">
                <a:solidFill>
                  <a:schemeClr val="tx1">
                    <a:tint val="75000"/>
                  </a:schemeClr>
                </a:solidFill>
              </a:defRPr>
            </a:lvl7pPr>
            <a:lvl8pPr marL="1764030" indent="0">
              <a:buNone/>
              <a:defRPr sz="880">
                <a:solidFill>
                  <a:schemeClr val="tx1">
                    <a:tint val="75000"/>
                  </a:schemeClr>
                </a:solidFill>
              </a:defRPr>
            </a:lvl8pPr>
            <a:lvl9pPr marL="2016125" indent="0">
              <a:buNone/>
              <a:defRPr sz="88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2017-09-13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735146" y="1006481"/>
            <a:ext cx="4544539" cy="239892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5413349" y="1006481"/>
            <a:ext cx="4544539" cy="239892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2017-09-13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736538" y="201296"/>
            <a:ext cx="9222743" cy="730793"/>
          </a:xfrm>
        </p:spPr>
        <p:txBody>
          <a:bodyPr/>
          <a:lstStyle/>
          <a:p>
            <a:r>
              <a:rPr lang="zh-CN" altLang="en-US"/>
              <a:t>单击此处编辑母版标题样式</a:t>
            </a:r>
          </a:p>
        </p:txBody>
      </p:sp>
      <p:sp>
        <p:nvSpPr>
          <p:cNvPr id="3" name="文本占位符 2"/>
          <p:cNvSpPr>
            <a:spLocks noGrp="1"/>
          </p:cNvSpPr>
          <p:nvPr>
            <p:ph type="body" idx="1"/>
          </p:nvPr>
        </p:nvSpPr>
        <p:spPr>
          <a:xfrm>
            <a:off x="1040865" y="980467"/>
            <a:ext cx="4274384" cy="454229"/>
          </a:xfrm>
        </p:spPr>
        <p:txBody>
          <a:bodyPr anchor="ctr" anchorCtr="0"/>
          <a:lstStyle>
            <a:lvl1pPr marL="0" indent="0">
              <a:buNone/>
              <a:defRPr sz="1545"/>
            </a:lvl1pPr>
            <a:lvl2pPr marL="252095" indent="0">
              <a:buNone/>
              <a:defRPr sz="1325"/>
            </a:lvl2pPr>
            <a:lvl3pPr marL="504190" indent="0">
              <a:buNone/>
              <a:defRPr sz="1105"/>
            </a:lvl3pPr>
            <a:lvl4pPr marL="756285" indent="0">
              <a:buNone/>
              <a:defRPr sz="990"/>
            </a:lvl4pPr>
            <a:lvl5pPr marL="1007745" indent="0">
              <a:buNone/>
              <a:defRPr sz="990"/>
            </a:lvl5pPr>
            <a:lvl6pPr marL="1259840" indent="0">
              <a:buNone/>
              <a:defRPr sz="990"/>
            </a:lvl6pPr>
            <a:lvl7pPr marL="1511935" indent="0">
              <a:buNone/>
              <a:defRPr sz="990"/>
            </a:lvl7pPr>
            <a:lvl8pPr marL="1764030" indent="0">
              <a:buNone/>
              <a:defRPr sz="990"/>
            </a:lvl8pPr>
            <a:lvl9pPr marL="2016125" indent="0">
              <a:buNone/>
              <a:defRPr sz="990"/>
            </a:lvl9pPr>
          </a:lstStyle>
          <a:p>
            <a:pPr lvl="0"/>
            <a:r>
              <a:rPr lang="zh-CN" altLang="en-US"/>
              <a:t>单击此处编辑母版文本样式</a:t>
            </a:r>
          </a:p>
        </p:txBody>
      </p:sp>
      <p:sp>
        <p:nvSpPr>
          <p:cNvPr id="4" name="内容占位符 3"/>
          <p:cNvSpPr>
            <a:spLocks noGrp="1"/>
          </p:cNvSpPr>
          <p:nvPr>
            <p:ph sz="half" idx="2"/>
          </p:nvPr>
        </p:nvSpPr>
        <p:spPr>
          <a:xfrm>
            <a:off x="1040865" y="1469445"/>
            <a:ext cx="4274384" cy="1942966"/>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5487667" y="980467"/>
            <a:ext cx="4295434" cy="454229"/>
          </a:xfrm>
        </p:spPr>
        <p:txBody>
          <a:bodyPr anchor="ctr" anchorCtr="0"/>
          <a:lstStyle>
            <a:lvl1pPr marL="0" indent="0">
              <a:buNone/>
              <a:defRPr sz="1545"/>
            </a:lvl1pPr>
            <a:lvl2pPr marL="252095" indent="0">
              <a:buNone/>
              <a:defRPr sz="1325"/>
            </a:lvl2pPr>
            <a:lvl3pPr marL="504190" indent="0">
              <a:buNone/>
              <a:defRPr sz="1105"/>
            </a:lvl3pPr>
            <a:lvl4pPr marL="756285" indent="0">
              <a:buNone/>
              <a:defRPr sz="990"/>
            </a:lvl4pPr>
            <a:lvl5pPr marL="1007745" indent="0">
              <a:buNone/>
              <a:defRPr sz="990"/>
            </a:lvl5pPr>
            <a:lvl6pPr marL="1259840" indent="0">
              <a:buNone/>
              <a:defRPr sz="990"/>
            </a:lvl6pPr>
            <a:lvl7pPr marL="1511935" indent="0">
              <a:buNone/>
              <a:defRPr sz="990"/>
            </a:lvl7pPr>
            <a:lvl8pPr marL="1764030" indent="0">
              <a:buNone/>
              <a:defRPr sz="990"/>
            </a:lvl8pPr>
            <a:lvl9pPr marL="2016125" indent="0">
              <a:buNone/>
              <a:defRPr sz="990"/>
            </a:lvl9pPr>
          </a:lstStyle>
          <a:p>
            <a:pPr lvl="0"/>
            <a:r>
              <a:rPr lang="zh-CN" altLang="en-US"/>
              <a:t>单击此处编辑母版文本样式</a:t>
            </a:r>
          </a:p>
        </p:txBody>
      </p:sp>
      <p:sp>
        <p:nvSpPr>
          <p:cNvPr id="6" name="内容占位符 5"/>
          <p:cNvSpPr>
            <a:spLocks noGrp="1"/>
          </p:cNvSpPr>
          <p:nvPr>
            <p:ph sz="quarter" idx="4"/>
          </p:nvPr>
        </p:nvSpPr>
        <p:spPr>
          <a:xfrm>
            <a:off x="5487667" y="1469445"/>
            <a:ext cx="4295434" cy="1942966"/>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2F288E0-7875-42C4-84C8-98DBBD3BF4D2}" type="datetimeFigureOut">
              <a:rPr lang="zh-CN" altLang="en-US" smtClean="0"/>
              <a:t>2017-09-13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2017-09-13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2017-09-13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736538" y="252058"/>
            <a:ext cx="3653233" cy="882203"/>
          </a:xfrm>
        </p:spPr>
        <p:txBody>
          <a:bodyPr anchor="b"/>
          <a:lstStyle>
            <a:lvl1pPr>
              <a:defRPr sz="1765"/>
            </a:lvl1pPr>
          </a:lstStyle>
          <a:p>
            <a:r>
              <a:rPr lang="zh-CN" altLang="en-US"/>
              <a:t>单击此处编辑母版标题样式</a:t>
            </a:r>
          </a:p>
        </p:txBody>
      </p:sp>
      <p:sp>
        <p:nvSpPr>
          <p:cNvPr id="3" name="图片占位符 2"/>
          <p:cNvSpPr>
            <a:spLocks noGrp="1"/>
          </p:cNvSpPr>
          <p:nvPr>
            <p:ph type="pic" idx="1"/>
          </p:nvPr>
        </p:nvSpPr>
        <p:spPr>
          <a:xfrm>
            <a:off x="4545933" y="252058"/>
            <a:ext cx="5413349" cy="2979186"/>
          </a:xfrm>
        </p:spPr>
        <p:txBody>
          <a:bodyPr/>
          <a:lstStyle>
            <a:lvl1pPr marL="0" indent="0">
              <a:buNone/>
              <a:defRPr sz="1765"/>
            </a:lvl1pPr>
            <a:lvl2pPr marL="252095" indent="0">
              <a:buNone/>
              <a:defRPr sz="1545"/>
            </a:lvl2pPr>
            <a:lvl3pPr marL="504190" indent="0">
              <a:buNone/>
              <a:defRPr sz="1325"/>
            </a:lvl3pPr>
            <a:lvl4pPr marL="756285" indent="0">
              <a:buNone/>
              <a:defRPr sz="1105"/>
            </a:lvl4pPr>
            <a:lvl5pPr marL="1007745" indent="0">
              <a:buNone/>
              <a:defRPr sz="1105"/>
            </a:lvl5pPr>
            <a:lvl6pPr marL="1259840" indent="0">
              <a:buNone/>
              <a:defRPr sz="1105"/>
            </a:lvl6pPr>
            <a:lvl7pPr marL="1511935" indent="0">
              <a:buNone/>
              <a:defRPr sz="1105"/>
            </a:lvl7pPr>
            <a:lvl8pPr marL="1764030" indent="0">
              <a:buNone/>
              <a:defRPr sz="1105"/>
            </a:lvl8pPr>
            <a:lvl9pPr marL="2016125" indent="0">
              <a:buNone/>
              <a:defRPr sz="1105"/>
            </a:lvl9pPr>
          </a:lstStyle>
          <a:p>
            <a:endParaRPr lang="zh-CN" altLang="en-US"/>
          </a:p>
        </p:txBody>
      </p:sp>
      <p:sp>
        <p:nvSpPr>
          <p:cNvPr id="4" name="文本占位符 3"/>
          <p:cNvSpPr>
            <a:spLocks noGrp="1"/>
          </p:cNvSpPr>
          <p:nvPr>
            <p:ph type="body" sz="half" idx="2"/>
          </p:nvPr>
        </p:nvSpPr>
        <p:spPr>
          <a:xfrm>
            <a:off x="736538" y="1134261"/>
            <a:ext cx="3653233" cy="2101359"/>
          </a:xfrm>
        </p:spPr>
        <p:txBody>
          <a:bodyPr/>
          <a:lstStyle>
            <a:lvl1pPr marL="0" indent="0">
              <a:buNone/>
              <a:defRPr sz="1105"/>
            </a:lvl1pPr>
            <a:lvl2pPr marL="252095" indent="0">
              <a:buNone/>
              <a:defRPr sz="990"/>
            </a:lvl2pPr>
            <a:lvl3pPr marL="504190" indent="0">
              <a:buNone/>
              <a:defRPr sz="880"/>
            </a:lvl3pPr>
            <a:lvl4pPr marL="756285" indent="0">
              <a:buNone/>
              <a:defRPr sz="770"/>
            </a:lvl4pPr>
            <a:lvl5pPr marL="1007745" indent="0">
              <a:buNone/>
              <a:defRPr sz="770"/>
            </a:lvl5pPr>
            <a:lvl6pPr marL="1259840" indent="0">
              <a:buNone/>
              <a:defRPr sz="770"/>
            </a:lvl6pPr>
            <a:lvl7pPr marL="1511935" indent="0">
              <a:buNone/>
              <a:defRPr sz="770"/>
            </a:lvl7pPr>
            <a:lvl8pPr marL="1764030" indent="0">
              <a:buNone/>
              <a:defRPr sz="770"/>
            </a:lvl8pPr>
            <a:lvl9pPr marL="2016125" indent="0">
              <a:buNone/>
              <a:defRPr sz="77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2017-09-13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652203" y="201296"/>
            <a:ext cx="2305686" cy="3204113"/>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735146" y="201296"/>
            <a:ext cx="6783393" cy="32041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2017-09-13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735146" y="201296"/>
            <a:ext cx="9222743" cy="73079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735146" y="1006481"/>
            <a:ext cx="9222743" cy="2398927"/>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735146" y="3504306"/>
            <a:ext cx="2405933" cy="201296"/>
          </a:xfrm>
          <a:prstGeom prst="rect">
            <a:avLst/>
          </a:prstGeom>
        </p:spPr>
        <p:txBody>
          <a:bodyPr vert="horz" lIns="91440" tIns="45720" rIns="91440" bIns="45720" rtlCol="0" anchor="ctr"/>
          <a:lstStyle>
            <a:lvl1pPr algn="l">
              <a:defRPr sz="660">
                <a:solidFill>
                  <a:schemeClr val="tx1">
                    <a:tint val="75000"/>
                  </a:schemeClr>
                </a:solidFill>
              </a:defRPr>
            </a:lvl1pPr>
          </a:lstStyle>
          <a:p>
            <a:fld id="{82F288E0-7875-42C4-84C8-98DBBD3BF4D2}" type="datetimeFigureOut">
              <a:rPr lang="zh-CN" altLang="en-US" smtClean="0"/>
              <a:t>2017-09-13</a:t>
            </a:fld>
            <a:endParaRPr lang="zh-CN" altLang="en-US"/>
          </a:p>
        </p:txBody>
      </p:sp>
      <p:sp>
        <p:nvSpPr>
          <p:cNvPr id="5" name="页脚占位符 4"/>
          <p:cNvSpPr>
            <a:spLocks noGrp="1"/>
          </p:cNvSpPr>
          <p:nvPr>
            <p:ph type="ftr" sz="quarter" idx="3"/>
          </p:nvPr>
        </p:nvSpPr>
        <p:spPr>
          <a:xfrm>
            <a:off x="3542068" y="3504306"/>
            <a:ext cx="3608899" cy="201296"/>
          </a:xfrm>
          <a:prstGeom prst="rect">
            <a:avLst/>
          </a:prstGeom>
        </p:spPr>
        <p:txBody>
          <a:bodyPr vert="horz" lIns="91440" tIns="45720" rIns="91440" bIns="45720" rtlCol="0" anchor="ctr"/>
          <a:lstStyle>
            <a:lvl1pPr algn="ctr">
              <a:defRPr sz="66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7551956" y="3504306"/>
            <a:ext cx="2405933" cy="201296"/>
          </a:xfrm>
          <a:prstGeom prst="rect">
            <a:avLst/>
          </a:prstGeom>
        </p:spPr>
        <p:txBody>
          <a:bodyPr vert="horz" lIns="91440" tIns="45720" rIns="91440" bIns="45720" rtlCol="0" anchor="ctr"/>
          <a:lstStyle>
            <a:lvl1pPr algn="r">
              <a:defRPr sz="660">
                <a:solidFill>
                  <a:schemeClr val="tx1">
                    <a:tint val="75000"/>
                  </a:schemeClr>
                </a:solidFill>
              </a:defRPr>
            </a:lvl1pPr>
          </a:lstStyle>
          <a:p>
            <a:fld id="{7D9BB5D0-35E4-459D-AEF3-FE4D7C45CC1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504190" rtl="0" eaLnBrk="1" latinLnBrk="0" hangingPunct="1">
        <a:lnSpc>
          <a:spcPct val="90000"/>
        </a:lnSpc>
        <a:spcBef>
          <a:spcPct val="0"/>
        </a:spcBef>
        <a:buNone/>
        <a:defRPr sz="2425" kern="1200">
          <a:solidFill>
            <a:schemeClr val="tx1"/>
          </a:solidFill>
          <a:latin typeface="+mj-lt"/>
          <a:ea typeface="+mj-ea"/>
          <a:cs typeface="+mj-cs"/>
        </a:defRPr>
      </a:lvl1pPr>
    </p:titleStyle>
    <p:bodyStyle>
      <a:lvl1pPr marL="125730" indent="-124460" algn="l" defTabSz="504190" rtl="0" eaLnBrk="1" latinLnBrk="0" hangingPunct="1">
        <a:lnSpc>
          <a:spcPct val="90000"/>
        </a:lnSpc>
        <a:spcBef>
          <a:spcPts val="550"/>
        </a:spcBef>
        <a:buFont typeface="Arial" panose="020B0604020202020204" pitchFamily="34" charset="0"/>
        <a:buChar char="•"/>
        <a:defRPr sz="1545" kern="1200">
          <a:solidFill>
            <a:schemeClr val="tx1"/>
          </a:solidFill>
          <a:latin typeface="+mn-lt"/>
          <a:ea typeface="+mn-ea"/>
          <a:cs typeface="+mn-cs"/>
        </a:defRPr>
      </a:lvl1pPr>
      <a:lvl2pPr marL="377825" indent="-124460" algn="l" defTabSz="504190" rtl="0" eaLnBrk="1" latinLnBrk="0" hangingPunct="1">
        <a:lnSpc>
          <a:spcPct val="90000"/>
        </a:lnSpc>
        <a:spcBef>
          <a:spcPts val="275"/>
        </a:spcBef>
        <a:buFont typeface="Arial" panose="020B0604020202020204" pitchFamily="34" charset="0"/>
        <a:buChar char="•"/>
        <a:defRPr sz="1325" kern="1200">
          <a:solidFill>
            <a:schemeClr val="tx1"/>
          </a:solidFill>
          <a:latin typeface="+mn-lt"/>
          <a:ea typeface="+mn-ea"/>
          <a:cs typeface="+mn-cs"/>
        </a:defRPr>
      </a:lvl2pPr>
      <a:lvl3pPr marL="629920" indent="-124460" algn="l" defTabSz="504190" rtl="0" eaLnBrk="1" latinLnBrk="0" hangingPunct="1">
        <a:lnSpc>
          <a:spcPct val="90000"/>
        </a:lnSpc>
        <a:spcBef>
          <a:spcPts val="275"/>
        </a:spcBef>
        <a:buFont typeface="Arial" panose="020B0604020202020204" pitchFamily="34" charset="0"/>
        <a:buChar char="•"/>
        <a:defRPr sz="1105" kern="1200">
          <a:solidFill>
            <a:schemeClr val="tx1"/>
          </a:solidFill>
          <a:latin typeface="+mn-lt"/>
          <a:ea typeface="+mn-ea"/>
          <a:cs typeface="+mn-cs"/>
        </a:defRPr>
      </a:lvl3pPr>
      <a:lvl4pPr marL="882015" indent="-124460" algn="l" defTabSz="504190" rtl="0" eaLnBrk="1" latinLnBrk="0" hangingPunct="1">
        <a:lnSpc>
          <a:spcPct val="90000"/>
        </a:lnSpc>
        <a:spcBef>
          <a:spcPts val="275"/>
        </a:spcBef>
        <a:buFont typeface="Arial" panose="020B0604020202020204" pitchFamily="34" charset="0"/>
        <a:buChar char="•"/>
        <a:defRPr sz="990" kern="1200">
          <a:solidFill>
            <a:schemeClr val="tx1"/>
          </a:solidFill>
          <a:latin typeface="+mn-lt"/>
          <a:ea typeface="+mn-ea"/>
          <a:cs typeface="+mn-cs"/>
        </a:defRPr>
      </a:lvl4pPr>
      <a:lvl5pPr marL="1134110" indent="-124460" algn="l" defTabSz="504190" rtl="0" eaLnBrk="1" latinLnBrk="0" hangingPunct="1">
        <a:lnSpc>
          <a:spcPct val="90000"/>
        </a:lnSpc>
        <a:spcBef>
          <a:spcPts val="275"/>
        </a:spcBef>
        <a:buFont typeface="Arial" panose="020B0604020202020204" pitchFamily="34" charset="0"/>
        <a:buChar char="•"/>
        <a:defRPr sz="990" kern="1200">
          <a:solidFill>
            <a:schemeClr val="tx1"/>
          </a:solidFill>
          <a:latin typeface="+mn-lt"/>
          <a:ea typeface="+mn-ea"/>
          <a:cs typeface="+mn-cs"/>
        </a:defRPr>
      </a:lvl5pPr>
      <a:lvl6pPr marL="1386205" indent="-124460" algn="l" defTabSz="504190" rtl="0" eaLnBrk="1" latinLnBrk="0" hangingPunct="1">
        <a:lnSpc>
          <a:spcPct val="90000"/>
        </a:lnSpc>
        <a:spcBef>
          <a:spcPts val="275"/>
        </a:spcBef>
        <a:buFont typeface="Arial" panose="020B0604020202020204" pitchFamily="34" charset="0"/>
        <a:buChar char="•"/>
        <a:defRPr sz="990" kern="1200">
          <a:solidFill>
            <a:schemeClr val="tx1"/>
          </a:solidFill>
          <a:latin typeface="+mn-lt"/>
          <a:ea typeface="+mn-ea"/>
          <a:cs typeface="+mn-cs"/>
        </a:defRPr>
      </a:lvl6pPr>
      <a:lvl7pPr marL="1638300" indent="-124460" algn="l" defTabSz="504190" rtl="0" eaLnBrk="1" latinLnBrk="0" hangingPunct="1">
        <a:lnSpc>
          <a:spcPct val="90000"/>
        </a:lnSpc>
        <a:spcBef>
          <a:spcPts val="275"/>
        </a:spcBef>
        <a:buFont typeface="Arial" panose="020B0604020202020204" pitchFamily="34" charset="0"/>
        <a:buChar char="•"/>
        <a:defRPr sz="990" kern="1200">
          <a:solidFill>
            <a:schemeClr val="tx1"/>
          </a:solidFill>
          <a:latin typeface="+mn-lt"/>
          <a:ea typeface="+mn-ea"/>
          <a:cs typeface="+mn-cs"/>
        </a:defRPr>
      </a:lvl7pPr>
      <a:lvl8pPr marL="1889760" indent="-124460" algn="l" defTabSz="504190" rtl="0" eaLnBrk="1" latinLnBrk="0" hangingPunct="1">
        <a:lnSpc>
          <a:spcPct val="90000"/>
        </a:lnSpc>
        <a:spcBef>
          <a:spcPts val="275"/>
        </a:spcBef>
        <a:buFont typeface="Arial" panose="020B0604020202020204" pitchFamily="34" charset="0"/>
        <a:buChar char="•"/>
        <a:defRPr sz="990" kern="1200">
          <a:solidFill>
            <a:schemeClr val="tx1"/>
          </a:solidFill>
          <a:latin typeface="+mn-lt"/>
          <a:ea typeface="+mn-ea"/>
          <a:cs typeface="+mn-cs"/>
        </a:defRPr>
      </a:lvl8pPr>
      <a:lvl9pPr marL="2141855" indent="-124460" algn="l" defTabSz="504190" rtl="0" eaLnBrk="1" latinLnBrk="0" hangingPunct="1">
        <a:lnSpc>
          <a:spcPct val="90000"/>
        </a:lnSpc>
        <a:spcBef>
          <a:spcPts val="275"/>
        </a:spcBef>
        <a:buFont typeface="Arial" panose="020B0604020202020204" pitchFamily="34" charset="0"/>
        <a:buChar char="•"/>
        <a:defRPr sz="990" kern="1200">
          <a:solidFill>
            <a:schemeClr val="tx1"/>
          </a:solidFill>
          <a:latin typeface="+mn-lt"/>
          <a:ea typeface="+mn-ea"/>
          <a:cs typeface="+mn-cs"/>
        </a:defRPr>
      </a:lvl9pPr>
    </p:bodyStyle>
    <p:otherStyle>
      <a:defPPr>
        <a:defRPr lang="zh-CN"/>
      </a:defPPr>
      <a:lvl1pPr marL="0" algn="l" defTabSz="504190" rtl="0" eaLnBrk="1" latinLnBrk="0" hangingPunct="1">
        <a:defRPr sz="990" kern="1200">
          <a:solidFill>
            <a:schemeClr val="tx1"/>
          </a:solidFill>
          <a:latin typeface="+mn-lt"/>
          <a:ea typeface="+mn-ea"/>
          <a:cs typeface="+mn-cs"/>
        </a:defRPr>
      </a:lvl1pPr>
      <a:lvl2pPr marL="252095" algn="l" defTabSz="504190" rtl="0" eaLnBrk="1" latinLnBrk="0" hangingPunct="1">
        <a:defRPr sz="990" kern="1200">
          <a:solidFill>
            <a:schemeClr val="tx1"/>
          </a:solidFill>
          <a:latin typeface="+mn-lt"/>
          <a:ea typeface="+mn-ea"/>
          <a:cs typeface="+mn-cs"/>
        </a:defRPr>
      </a:lvl2pPr>
      <a:lvl3pPr marL="504190" algn="l" defTabSz="504190" rtl="0" eaLnBrk="1" latinLnBrk="0" hangingPunct="1">
        <a:defRPr sz="990" kern="1200">
          <a:solidFill>
            <a:schemeClr val="tx1"/>
          </a:solidFill>
          <a:latin typeface="+mn-lt"/>
          <a:ea typeface="+mn-ea"/>
          <a:cs typeface="+mn-cs"/>
        </a:defRPr>
      </a:lvl3pPr>
      <a:lvl4pPr marL="756285" algn="l" defTabSz="504190" rtl="0" eaLnBrk="1" latinLnBrk="0" hangingPunct="1">
        <a:defRPr sz="990" kern="1200">
          <a:solidFill>
            <a:schemeClr val="tx1"/>
          </a:solidFill>
          <a:latin typeface="+mn-lt"/>
          <a:ea typeface="+mn-ea"/>
          <a:cs typeface="+mn-cs"/>
        </a:defRPr>
      </a:lvl4pPr>
      <a:lvl5pPr marL="1007745" algn="l" defTabSz="504190" rtl="0" eaLnBrk="1" latinLnBrk="0" hangingPunct="1">
        <a:defRPr sz="990" kern="1200">
          <a:solidFill>
            <a:schemeClr val="tx1"/>
          </a:solidFill>
          <a:latin typeface="+mn-lt"/>
          <a:ea typeface="+mn-ea"/>
          <a:cs typeface="+mn-cs"/>
        </a:defRPr>
      </a:lvl5pPr>
      <a:lvl6pPr marL="1259840" algn="l" defTabSz="504190" rtl="0" eaLnBrk="1" latinLnBrk="0" hangingPunct="1">
        <a:defRPr sz="990" kern="1200">
          <a:solidFill>
            <a:schemeClr val="tx1"/>
          </a:solidFill>
          <a:latin typeface="+mn-lt"/>
          <a:ea typeface="+mn-ea"/>
          <a:cs typeface="+mn-cs"/>
        </a:defRPr>
      </a:lvl6pPr>
      <a:lvl7pPr marL="1511935" algn="l" defTabSz="504190" rtl="0" eaLnBrk="1" latinLnBrk="0" hangingPunct="1">
        <a:defRPr sz="990" kern="1200">
          <a:solidFill>
            <a:schemeClr val="tx1"/>
          </a:solidFill>
          <a:latin typeface="+mn-lt"/>
          <a:ea typeface="+mn-ea"/>
          <a:cs typeface="+mn-cs"/>
        </a:defRPr>
      </a:lvl7pPr>
      <a:lvl8pPr marL="1764030" algn="l" defTabSz="504190" rtl="0" eaLnBrk="1" latinLnBrk="0" hangingPunct="1">
        <a:defRPr sz="990" kern="1200">
          <a:solidFill>
            <a:schemeClr val="tx1"/>
          </a:solidFill>
          <a:latin typeface="+mn-lt"/>
          <a:ea typeface="+mn-ea"/>
          <a:cs typeface="+mn-cs"/>
        </a:defRPr>
      </a:lvl8pPr>
      <a:lvl9pPr marL="2016125" algn="l" defTabSz="504190" rtl="0" eaLnBrk="1" latinLnBrk="0" hangingPunct="1">
        <a:defRPr sz="9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879090" y="146685"/>
            <a:ext cx="2265680" cy="1370965"/>
          </a:xfrm>
          <a:prstGeom prst="rect">
            <a:avLst/>
          </a:prstGeom>
          <a:noFill/>
        </p:spPr>
        <p:txBody>
          <a:bodyPr wrap="square" lIns="46996" tIns="46996" rIns="46996" bIns="46996" rtlCol="0">
            <a:spAutoFit/>
          </a:bodyPr>
          <a:lstStyle/>
          <a:p>
            <a:pPr algn="just" fontAlgn="auto">
              <a:lnSpc>
                <a:spcPct val="85000"/>
              </a:lnSpc>
              <a:spcAft>
                <a:spcPts val="100"/>
              </a:spcAft>
            </a:pPr>
            <a:r>
              <a:rPr lang="en-US" altLang="zh-CN" sz="500" dirty="0">
                <a:solidFill>
                  <a:schemeClr val="tx1"/>
                </a:solidFill>
                <a:latin typeface="Calibri" panose="020F0502020204030204" charset="0"/>
                <a:sym typeface="+mn-ea"/>
              </a:rPr>
              <a:t>A. Introduction</a:t>
            </a:r>
          </a:p>
          <a:p>
            <a:pPr marL="0" indent="68580" algn="just" fontAlgn="auto">
              <a:lnSpc>
                <a:spcPct val="85000"/>
              </a:lnSpc>
            </a:pPr>
            <a:r>
              <a:rPr lang="en-US" altLang="zh-CN" sz="500" dirty="0">
                <a:solidFill>
                  <a:schemeClr val="tx1"/>
                </a:solidFill>
                <a:latin typeface="Calibri" panose="020F0502020204030204" charset="0"/>
                <a:sym typeface="+mn-ea"/>
              </a:rPr>
              <a:t>This product is the world's first 9999 counts palm-size auto-ranging digital multieter.</a:t>
            </a:r>
            <a:r>
              <a:rPr lang="zh-CN" altLang="en-US" sz="500" dirty="0">
                <a:solidFill>
                  <a:schemeClr val="tx1"/>
                </a:solidFill>
                <a:latin typeface="Calibri" panose="020F0502020204030204" charset="0"/>
                <a:sym typeface="+mn-ea"/>
              </a:rPr>
              <a:t> </a:t>
            </a:r>
            <a:r>
              <a:rPr lang="en-US" altLang="zh-CN" sz="500" dirty="0">
                <a:solidFill>
                  <a:schemeClr val="tx1"/>
                </a:solidFill>
                <a:latin typeface="Calibri" panose="020F0502020204030204" charset="0"/>
                <a:sym typeface="+mn-ea"/>
              </a:rPr>
              <a:t>The product is battery-powered with true-rms, LCD display and backlight</a:t>
            </a:r>
            <a:r>
              <a:rPr lang="en-US" sz="500" dirty="0">
                <a:solidFill>
                  <a:schemeClr val="tx1"/>
                </a:solidFill>
                <a:latin typeface="Calibri" panose="020F0502020204030204" charset="0"/>
                <a:sym typeface="+mn-ea"/>
              </a:rPr>
              <a:t>. </a:t>
            </a:r>
            <a:endParaRPr lang="en-US" altLang="en-US" sz="500" dirty="0">
              <a:solidFill>
                <a:schemeClr val="tx1"/>
              </a:solidFill>
              <a:latin typeface="Calibri" panose="020F0502020204030204" charset="0"/>
              <a:sym typeface="+mn-ea"/>
            </a:endParaRPr>
          </a:p>
          <a:p>
            <a:pPr algn="just" fontAlgn="auto">
              <a:lnSpc>
                <a:spcPct val="85000"/>
              </a:lnSpc>
              <a:spcBef>
                <a:spcPts val="300"/>
              </a:spcBef>
              <a:spcAft>
                <a:spcPts val="100"/>
              </a:spcAft>
            </a:pPr>
            <a:r>
              <a:rPr lang="en-US" altLang="zh-CN" sz="500" dirty="0">
                <a:solidFill>
                  <a:schemeClr val="tx1"/>
                </a:solidFill>
                <a:latin typeface="Calibri" panose="020F0502020204030204" charset="0"/>
                <a:sym typeface="+mn-ea"/>
              </a:rPr>
              <a:t>B. Safety Information</a:t>
            </a:r>
          </a:p>
          <a:p>
            <a:pPr marL="0" indent="68580" algn="just" fontAlgn="auto">
              <a:lnSpc>
                <a:spcPct val="85000"/>
              </a:lnSpc>
              <a:buFont typeface="Arial" panose="020B0604020202020204" pitchFamily="34" charset="0"/>
              <a:buNone/>
            </a:pPr>
            <a:r>
              <a:rPr lang="en-US" altLang="zh-CN" sz="500" dirty="0">
                <a:solidFill>
                  <a:schemeClr val="tx1"/>
                </a:solidFill>
                <a:latin typeface="Calibri" panose="020F0502020204030204" charset="0"/>
                <a:sym typeface="+mn-ea"/>
              </a:rPr>
              <a:t>To avoid possible electrical shock, fire, or personal injury, please read all safety information before you use the product.</a:t>
            </a:r>
          </a:p>
          <a:p>
            <a:pPr marL="151130" indent="-90170" algn="just" fontAlgn="auto">
              <a:lnSpc>
                <a:spcPct val="85000"/>
              </a:lnSpc>
              <a:buNone/>
            </a:pPr>
            <a:r>
              <a:rPr lang="en-US" altLang="zh-CN" sz="500" dirty="0">
                <a:solidFill>
                  <a:schemeClr val="tx1"/>
                </a:solidFill>
                <a:latin typeface="Calibri" panose="020F0502020204030204" charset="0"/>
                <a:sym typeface="+mn-ea"/>
              </a:rPr>
              <a:t>(1)</a:t>
            </a:r>
            <a:r>
              <a:rPr lang="zh-CN" altLang="en-US" sz="500" dirty="0">
                <a:solidFill>
                  <a:schemeClr val="tx1"/>
                </a:solidFill>
                <a:latin typeface="Calibri" panose="020F0502020204030204" charset="0"/>
                <a:sym typeface="+mn-ea"/>
              </a:rPr>
              <a:t> </a:t>
            </a:r>
            <a:r>
              <a:rPr lang="en-US" altLang="zh-CN" sz="500" dirty="0">
                <a:solidFill>
                  <a:schemeClr val="tx1"/>
                </a:solidFill>
                <a:latin typeface="Calibri" panose="020F0502020204030204" charset="0"/>
                <a:sym typeface="+mn-ea"/>
              </a:rPr>
              <a:t>Do </a:t>
            </a:r>
            <a:r>
              <a:rPr lang="en-US" altLang="zh-CN" sz="500" b="1" dirty="0">
                <a:solidFill>
                  <a:schemeClr val="tx1"/>
                </a:solidFill>
                <a:latin typeface="Calibri" panose="020F0502020204030204" charset="0"/>
                <a:sym typeface="+mn-ea"/>
              </a:rPr>
              <a:t>NOT </a:t>
            </a:r>
            <a:r>
              <a:rPr lang="en-US" altLang="zh-CN" sz="500" dirty="0">
                <a:solidFill>
                  <a:schemeClr val="tx1"/>
                </a:solidFill>
                <a:latin typeface="Calibri" panose="020F0502020204030204" charset="0"/>
                <a:sym typeface="+mn-ea"/>
              </a:rPr>
              <a:t>exceed the “</a:t>
            </a:r>
            <a:r>
              <a:rPr lang="en-US" altLang="zh-CN" sz="500" b="1" dirty="0">
                <a:solidFill>
                  <a:schemeClr val="tx1"/>
                </a:solidFill>
                <a:latin typeface="Calibri" panose="020F0502020204030204" charset="0"/>
                <a:sym typeface="+mn-ea"/>
              </a:rPr>
              <a:t>maximum value</a:t>
            </a:r>
            <a:r>
              <a:rPr lang="en-US" altLang="zh-CN" sz="500" dirty="0">
                <a:solidFill>
                  <a:schemeClr val="tx1"/>
                </a:solidFill>
                <a:latin typeface="Calibri" panose="020F0502020204030204" charset="0"/>
                <a:sym typeface="+mn-ea"/>
              </a:rPr>
              <a:t>” indicated in the Specification.</a:t>
            </a:r>
          </a:p>
          <a:p>
            <a:pPr marL="151130" indent="-90170" algn="just" fontAlgn="auto">
              <a:lnSpc>
                <a:spcPct val="85000"/>
              </a:lnSpc>
              <a:buNone/>
            </a:pPr>
            <a:r>
              <a:rPr lang="en-US" altLang="zh-CN" sz="500" dirty="0">
                <a:solidFill>
                  <a:schemeClr val="tx1"/>
                </a:solidFill>
                <a:latin typeface="Calibri" panose="020F0502020204030204" charset="0"/>
                <a:sym typeface="+mn-ea"/>
              </a:rPr>
              <a:t>(2)</a:t>
            </a:r>
            <a:r>
              <a:rPr lang="zh-CN" altLang="en-US" sz="500" dirty="0">
                <a:solidFill>
                  <a:schemeClr val="tx1"/>
                </a:solidFill>
                <a:latin typeface="Calibri" panose="020F0502020204030204" charset="0"/>
                <a:sym typeface="+mn-ea"/>
              </a:rPr>
              <a:t> </a:t>
            </a:r>
            <a:r>
              <a:rPr lang="en-US" altLang="zh-CN" sz="500" dirty="0">
                <a:solidFill>
                  <a:schemeClr val="tx1"/>
                </a:solidFill>
                <a:latin typeface="Calibri" panose="020F0502020204030204" charset="0"/>
                <a:sym typeface="+mn-ea"/>
              </a:rPr>
              <a:t>Examine the connection of the test leads and the insulation of the product before measuring voltage higher than 36V DC or 25V AC.</a:t>
            </a:r>
          </a:p>
          <a:p>
            <a:pPr marL="151130" indent="-90170" algn="just" fontAlgn="auto">
              <a:lnSpc>
                <a:spcPct val="85000"/>
              </a:lnSpc>
              <a:buNone/>
            </a:pPr>
            <a:r>
              <a:rPr lang="en-US" altLang="zh-CN" sz="500" dirty="0">
                <a:solidFill>
                  <a:schemeClr val="tx1"/>
                </a:solidFill>
                <a:latin typeface="Calibri" panose="020F0502020204030204" charset="0"/>
                <a:sym typeface="+mn-ea"/>
              </a:rPr>
              <a:t>(3)</a:t>
            </a:r>
            <a:r>
              <a:rPr lang="zh-CN" altLang="en-US" sz="500" dirty="0">
                <a:solidFill>
                  <a:schemeClr val="tx1"/>
                </a:solidFill>
                <a:latin typeface="Calibri" panose="020F0502020204030204" charset="0"/>
                <a:sym typeface="+mn-ea"/>
              </a:rPr>
              <a:t> </a:t>
            </a:r>
            <a:r>
              <a:rPr lang="en-US" altLang="zh-CN" sz="500" dirty="0">
                <a:solidFill>
                  <a:schemeClr val="tx1"/>
                </a:solidFill>
                <a:latin typeface="Calibri" panose="020F0502020204030204" charset="0"/>
                <a:sym typeface="+mn-ea"/>
              </a:rPr>
              <a:t>Disconnect the test leads from the circuit before changing the mode</a:t>
            </a:r>
            <a:r>
              <a:rPr lang="zh-CN" altLang="en-US" sz="500" dirty="0">
                <a:solidFill>
                  <a:schemeClr val="tx1"/>
                </a:solidFill>
                <a:latin typeface="Calibri" panose="020F0502020204030204" charset="0"/>
                <a:sym typeface="+mn-ea"/>
              </a:rPr>
              <a:t>。</a:t>
            </a:r>
          </a:p>
          <a:p>
            <a:pPr marL="151130" indent="-90170" algn="just" fontAlgn="auto">
              <a:lnSpc>
                <a:spcPct val="85000"/>
              </a:lnSpc>
              <a:buNone/>
            </a:pPr>
            <a:r>
              <a:rPr lang="en-US" altLang="zh-CN" sz="500" dirty="0">
                <a:solidFill>
                  <a:schemeClr val="tx1"/>
                </a:solidFill>
                <a:latin typeface="Calibri" panose="020F0502020204030204" charset="0"/>
                <a:sym typeface="+mn-ea"/>
              </a:rPr>
              <a:t>(4)</a:t>
            </a:r>
            <a:r>
              <a:rPr lang="zh-CN" altLang="en-US" sz="500" dirty="0">
                <a:solidFill>
                  <a:schemeClr val="tx1"/>
                </a:solidFill>
                <a:latin typeface="Calibri" panose="020F0502020204030204" charset="0"/>
                <a:sym typeface="+mn-ea"/>
              </a:rPr>
              <a:t> </a:t>
            </a:r>
            <a:r>
              <a:rPr lang="en-US" altLang="zh-CN" sz="500" dirty="0">
                <a:solidFill>
                  <a:schemeClr val="tx1"/>
                </a:solidFill>
                <a:latin typeface="Calibri" panose="020F0502020204030204" charset="0"/>
                <a:sym typeface="+mn-ea"/>
              </a:rPr>
              <a:t>Misuse of mode or range can lead to hazards, be cautious. “OL” will be shown on the display when the input is out of range.</a:t>
            </a:r>
          </a:p>
          <a:p>
            <a:pPr marL="151130" indent="-90170" algn="just" fontAlgn="auto">
              <a:lnSpc>
                <a:spcPct val="85000"/>
              </a:lnSpc>
              <a:buNone/>
            </a:pPr>
            <a:r>
              <a:rPr lang="en-US" altLang="zh-CN" sz="500" dirty="0">
                <a:solidFill>
                  <a:schemeClr val="tx1"/>
                </a:solidFill>
                <a:latin typeface="Calibri" panose="020F0502020204030204" charset="0"/>
                <a:sym typeface="+mn-ea"/>
              </a:rPr>
              <a:t>(5)</a:t>
            </a:r>
            <a:r>
              <a:rPr lang="zh-CN" altLang="en-US" sz="500" dirty="0">
                <a:solidFill>
                  <a:schemeClr val="tx1"/>
                </a:solidFill>
                <a:latin typeface="Calibri" panose="020F0502020204030204" charset="0"/>
                <a:sym typeface="+mn-ea"/>
              </a:rPr>
              <a:t> </a:t>
            </a:r>
            <a:r>
              <a:rPr lang="en-US" altLang="zh-CN" sz="500" dirty="0">
                <a:solidFill>
                  <a:schemeClr val="tx1"/>
                </a:solidFill>
                <a:latin typeface="Calibri" panose="020F0502020204030204" charset="0"/>
                <a:sym typeface="+mn-ea"/>
              </a:rPr>
              <a:t>Safety symbols:</a:t>
            </a:r>
          </a:p>
          <a:p>
            <a:pPr marL="151130" indent="-90170" algn="just" fontAlgn="auto">
              <a:lnSpc>
                <a:spcPct val="85000"/>
              </a:lnSpc>
              <a:buNone/>
            </a:pPr>
            <a:endParaRPr lang="en-US" altLang="zh-CN" sz="500" dirty="0">
              <a:solidFill>
                <a:schemeClr val="tx1"/>
              </a:solidFill>
              <a:latin typeface="Calibri" panose="020F0502020204030204" charset="0"/>
              <a:sym typeface="+mn-ea"/>
            </a:endParaRPr>
          </a:p>
          <a:p>
            <a:pPr marL="151130" indent="-90170" algn="just" fontAlgn="auto">
              <a:lnSpc>
                <a:spcPct val="85000"/>
              </a:lnSpc>
              <a:buNone/>
            </a:pPr>
            <a:endParaRPr lang="en-US" altLang="zh-CN" sz="500" dirty="0">
              <a:solidFill>
                <a:schemeClr val="tx1"/>
              </a:solidFill>
              <a:latin typeface="Calibri" panose="020F0502020204030204" charset="0"/>
              <a:sym typeface="+mn-ea"/>
            </a:endParaRPr>
          </a:p>
          <a:p>
            <a:pPr marL="151130" indent="-90170" algn="just" fontAlgn="auto">
              <a:lnSpc>
                <a:spcPct val="85000"/>
              </a:lnSpc>
              <a:buNone/>
            </a:pPr>
            <a:endParaRPr lang="en-US" altLang="zh-CN" sz="400" dirty="0">
              <a:solidFill>
                <a:schemeClr val="tx1"/>
              </a:solidFill>
              <a:latin typeface="Calibri" panose="020F0502020204030204" charset="0"/>
              <a:sym typeface="+mn-ea"/>
            </a:endParaRPr>
          </a:p>
          <a:p>
            <a:pPr marL="151130" indent="-90170" algn="just" fontAlgn="auto">
              <a:lnSpc>
                <a:spcPct val="85000"/>
              </a:lnSpc>
              <a:buNone/>
            </a:pPr>
            <a:endParaRPr lang="en-US" altLang="zh-CN" sz="400" dirty="0">
              <a:solidFill>
                <a:schemeClr val="tx1"/>
              </a:solidFill>
              <a:latin typeface="Calibri" panose="020F0502020204030204" charset="0"/>
              <a:sym typeface="+mn-ea"/>
            </a:endParaRPr>
          </a:p>
          <a:p>
            <a:pPr marL="151130" indent="-90170" algn="just" fontAlgn="auto">
              <a:lnSpc>
                <a:spcPct val="85000"/>
              </a:lnSpc>
              <a:buNone/>
            </a:pPr>
            <a:r>
              <a:rPr lang="en-US" altLang="zh-CN" sz="500" dirty="0">
                <a:solidFill>
                  <a:schemeClr val="tx1"/>
                </a:solidFill>
                <a:latin typeface="Calibri" panose="020F0502020204030204" charset="0"/>
                <a:sym typeface="+mn-ea"/>
              </a:rPr>
              <a:t> </a:t>
            </a:r>
          </a:p>
          <a:p>
            <a:pPr indent="0" algn="just" fontAlgn="auto">
              <a:lnSpc>
                <a:spcPct val="85000"/>
              </a:lnSpc>
              <a:buNone/>
            </a:pPr>
            <a:r>
              <a:rPr lang="en-US" altLang="zh-CN" sz="500" dirty="0">
                <a:solidFill>
                  <a:schemeClr val="tx1"/>
                </a:solidFill>
                <a:latin typeface="Calibri" panose="020F0502020204030204" charset="0"/>
                <a:sym typeface="+mn-ea"/>
              </a:rPr>
              <a:t>C. Specifications</a:t>
            </a:r>
          </a:p>
        </p:txBody>
      </p:sp>
      <p:graphicFrame>
        <p:nvGraphicFramePr>
          <p:cNvPr id="22" name="表格 -1"/>
          <p:cNvGraphicFramePr/>
          <p:nvPr/>
        </p:nvGraphicFramePr>
        <p:xfrm>
          <a:off x="3065780" y="1109980"/>
          <a:ext cx="2078355" cy="216384"/>
        </p:xfrm>
        <a:graphic>
          <a:graphicData uri="http://schemas.openxmlformats.org/drawingml/2006/table">
            <a:tbl>
              <a:tblPr firstRow="1" bandRow="1">
                <a:tableStyleId>{5940675A-B579-460E-94D1-54222C63F5DA}</a:tableStyleId>
              </a:tblPr>
              <a:tblGrid>
                <a:gridCol w="435610">
                  <a:extLst>
                    <a:ext uri="{9D8B030D-6E8A-4147-A177-3AD203B41FA5}">
                      <a16:colId xmlns:a16="http://schemas.microsoft.com/office/drawing/2014/main" val="20000"/>
                    </a:ext>
                  </a:extLst>
                </a:gridCol>
                <a:gridCol w="624840">
                  <a:extLst>
                    <a:ext uri="{9D8B030D-6E8A-4147-A177-3AD203B41FA5}">
                      <a16:colId xmlns:a16="http://schemas.microsoft.com/office/drawing/2014/main" val="20001"/>
                    </a:ext>
                  </a:extLst>
                </a:gridCol>
                <a:gridCol w="499745">
                  <a:extLst>
                    <a:ext uri="{9D8B030D-6E8A-4147-A177-3AD203B41FA5}">
                      <a16:colId xmlns:a16="http://schemas.microsoft.com/office/drawing/2014/main" val="20002"/>
                    </a:ext>
                  </a:extLst>
                </a:gridCol>
                <a:gridCol w="518160">
                  <a:extLst>
                    <a:ext uri="{9D8B030D-6E8A-4147-A177-3AD203B41FA5}">
                      <a16:colId xmlns:a16="http://schemas.microsoft.com/office/drawing/2014/main" val="20003"/>
                    </a:ext>
                  </a:extLst>
                </a:gridCol>
              </a:tblGrid>
              <a:tr h="0">
                <a:tc>
                  <a:txBody>
                    <a:bodyPr/>
                    <a:lstStyle/>
                    <a:p>
                      <a:pPr marL="0" indent="0" algn="l" fontAlgn="auto">
                        <a:lnSpc>
                          <a:spcPct val="85000"/>
                        </a:lnSpc>
                        <a:buNone/>
                      </a:pPr>
                      <a:r>
                        <a:rPr lang="en-US" altLang="zh-CN" sz="500" b="0" u="none" dirty="0">
                          <a:latin typeface="Calibri" panose="020F0502020204030204" charset="0"/>
                          <a:ea typeface="宋体" panose="02010600030101010101" pitchFamily="2" charset="-122"/>
                          <a:cs typeface="宋体" panose="02010600030101010101" pitchFamily="2" charset="-122"/>
                        </a:rPr>
                        <a:t> </a:t>
                      </a:r>
                    </a:p>
                  </a:txBody>
                  <a:tcPr marL="17936" marR="17936" marT="4120" marB="2666">
                    <a:lnL w="6350">
                      <a:solidFill>
                        <a:schemeClr val="tx1"/>
                      </a:solidFill>
                      <a:prstDash val="solid"/>
                    </a:lnL>
                    <a:lnR w="6350">
                      <a:solidFill>
                        <a:schemeClr val="tx1"/>
                      </a:solidFill>
                      <a:prstDash val="solid"/>
                    </a:lnR>
                    <a:lnT w="6350">
                      <a:solidFill>
                        <a:schemeClr val="tx1"/>
                      </a:solidFill>
                      <a:prstDash val="solid"/>
                    </a:lnT>
                    <a:lnB w="6350">
                      <a:solidFill>
                        <a:schemeClr val="tx1"/>
                      </a:solidFill>
                      <a:prstDash val="solid"/>
                    </a:lnB>
                    <a:lnTlToBr>
                      <a:noFill/>
                    </a:lnTlToBr>
                    <a:lnBlToTr>
                      <a:noFill/>
                    </a:lnBlToTr>
                    <a:noFill/>
                  </a:tcPr>
                </a:tc>
                <a:tc>
                  <a:txBody>
                    <a:bodyPr/>
                    <a:lstStyle/>
                    <a:p>
                      <a:pPr marL="0" indent="0" algn="l" fontAlgn="auto">
                        <a:lnSpc>
                          <a:spcPct val="85000"/>
                        </a:lnSpc>
                        <a:buNone/>
                      </a:pPr>
                      <a:r>
                        <a:rPr lang="en-US" altLang="zh-CN" sz="500" b="0" u="none" dirty="0">
                          <a:latin typeface="Calibri" panose="020F0502020204030204" charset="0"/>
                          <a:ea typeface="宋体" panose="02010600030101010101" pitchFamily="2" charset="-122"/>
                          <a:cs typeface="宋体" panose="02010600030101010101" pitchFamily="2" charset="-122"/>
                        </a:rPr>
                        <a:t>Hazardous Voltage</a:t>
                      </a:r>
                    </a:p>
                  </a:txBody>
                  <a:tcPr marL="17936" marR="17936" marT="4120" marB="2666">
                    <a:lnL w="6350">
                      <a:solidFill>
                        <a:schemeClr val="tx1"/>
                      </a:solidFill>
                      <a:prstDash val="solid"/>
                    </a:lnL>
                    <a:lnR w="6350">
                      <a:solidFill>
                        <a:schemeClr val="tx1"/>
                      </a:solidFill>
                      <a:prstDash val="solid"/>
                    </a:lnR>
                    <a:lnT w="6350">
                      <a:solidFill>
                        <a:schemeClr val="tx1"/>
                      </a:solidFill>
                      <a:prstDash val="solid"/>
                    </a:lnT>
                    <a:lnB w="6350">
                      <a:solidFill>
                        <a:schemeClr val="tx1"/>
                      </a:solidFill>
                      <a:prstDash val="solid"/>
                    </a:lnB>
                    <a:lnTlToBr>
                      <a:noFill/>
                    </a:lnTlToBr>
                    <a:lnBlToTr>
                      <a:noFill/>
                    </a:lnBlToTr>
                    <a:noFill/>
                  </a:tcPr>
                </a:tc>
                <a:tc>
                  <a:txBody>
                    <a:bodyPr/>
                    <a:lstStyle/>
                    <a:p>
                      <a:pPr marL="0" indent="0" algn="l" fontAlgn="auto">
                        <a:lnSpc>
                          <a:spcPct val="85000"/>
                        </a:lnSpc>
                        <a:buNone/>
                      </a:pPr>
                      <a:r>
                        <a:rPr lang="en-US" altLang="zh-CN" sz="500" b="0" u="none" dirty="0">
                          <a:latin typeface="Calibri" panose="020F0502020204030204" charset="0"/>
                          <a:ea typeface="宋体" panose="02010600030101010101" pitchFamily="2" charset="-122"/>
                          <a:cs typeface="宋体" panose="02010600030101010101" pitchFamily="2" charset="-122"/>
                        </a:rPr>
                        <a:t> </a:t>
                      </a:r>
                    </a:p>
                  </a:txBody>
                  <a:tcPr marL="17936" marR="17936" marT="4120" marB="2666">
                    <a:lnL w="6350">
                      <a:solidFill>
                        <a:schemeClr val="tx1"/>
                      </a:solidFill>
                      <a:prstDash val="solid"/>
                    </a:lnL>
                    <a:lnR w="6350">
                      <a:solidFill>
                        <a:schemeClr val="tx1"/>
                      </a:solidFill>
                      <a:prstDash val="solid"/>
                    </a:lnR>
                    <a:lnT w="6350">
                      <a:solidFill>
                        <a:schemeClr val="tx1"/>
                      </a:solidFill>
                      <a:prstDash val="solid"/>
                    </a:lnT>
                    <a:lnB w="6350">
                      <a:solidFill>
                        <a:schemeClr val="tx1"/>
                      </a:solidFill>
                      <a:prstDash val="solid"/>
                    </a:lnB>
                    <a:lnTlToBr>
                      <a:noFill/>
                    </a:lnTlToBr>
                    <a:lnBlToTr>
                      <a:noFill/>
                    </a:lnBlToTr>
                    <a:noFill/>
                  </a:tcPr>
                </a:tc>
                <a:tc>
                  <a:txBody>
                    <a:bodyPr/>
                    <a:lstStyle/>
                    <a:p>
                      <a:pPr marL="0" indent="0" algn="l" fontAlgn="auto">
                        <a:lnSpc>
                          <a:spcPct val="85000"/>
                        </a:lnSpc>
                        <a:buNone/>
                      </a:pPr>
                      <a:r>
                        <a:rPr lang="en-US" altLang="zh-CN" sz="500" b="0" u="none" dirty="0">
                          <a:latin typeface="Calibri" panose="020F0502020204030204" charset="0"/>
                          <a:ea typeface="宋体" panose="02010600030101010101" pitchFamily="2" charset="-122"/>
                          <a:cs typeface="宋体" panose="02010600030101010101" pitchFamily="2" charset="-122"/>
                        </a:rPr>
                        <a:t>Earth</a:t>
                      </a:r>
                    </a:p>
                  </a:txBody>
                  <a:tcPr marL="17936" marR="17936" marT="4120" marB="2666">
                    <a:lnL w="6350">
                      <a:solidFill>
                        <a:schemeClr val="tx1"/>
                      </a:solidFill>
                      <a:prstDash val="solid"/>
                    </a:lnL>
                    <a:lnR w="6350">
                      <a:solidFill>
                        <a:schemeClr val="tx1"/>
                      </a:solidFill>
                      <a:prstDash val="solid"/>
                    </a:lnR>
                    <a:lnT w="6350">
                      <a:solidFill>
                        <a:schemeClr val="tx1"/>
                      </a:solidFill>
                      <a:prstDash val="solid"/>
                    </a:lnT>
                    <a:lnB w="6350">
                      <a:solidFill>
                        <a:schemeClr val="tx1"/>
                      </a:solidFill>
                      <a:prstDash val="solid"/>
                    </a:lnB>
                    <a:lnTlToBr>
                      <a:noFill/>
                    </a:lnTlToBr>
                    <a:lnBlToTr>
                      <a:noFill/>
                    </a:lnBlToTr>
                    <a:noFill/>
                  </a:tcPr>
                </a:tc>
                <a:extLst>
                  <a:ext uri="{0D108BD9-81ED-4DB2-BD59-A6C34878D82A}">
                    <a16:rowId xmlns:a16="http://schemas.microsoft.com/office/drawing/2014/main" val="10000"/>
                  </a:ext>
                </a:extLst>
              </a:tr>
              <a:tr h="0">
                <a:tc>
                  <a:txBody>
                    <a:bodyPr/>
                    <a:lstStyle/>
                    <a:p>
                      <a:pPr marL="0" indent="0" algn="l" fontAlgn="auto">
                        <a:lnSpc>
                          <a:spcPct val="85000"/>
                        </a:lnSpc>
                        <a:buNone/>
                      </a:pPr>
                      <a:r>
                        <a:rPr lang="en-US" altLang="zh-CN" sz="500" b="0" u="none" dirty="0">
                          <a:latin typeface="Calibri" panose="020F0502020204030204" charset="0"/>
                          <a:ea typeface="宋体" panose="02010600030101010101" pitchFamily="2" charset="-122"/>
                          <a:cs typeface="宋体" panose="02010600030101010101" pitchFamily="2" charset="-122"/>
                        </a:rPr>
                        <a:t> </a:t>
                      </a:r>
                    </a:p>
                  </a:txBody>
                  <a:tcPr marL="17936" marR="17936" marT="4120" marB="2666">
                    <a:lnL w="6350">
                      <a:solidFill>
                        <a:schemeClr val="tx1"/>
                      </a:solidFill>
                      <a:prstDash val="solid"/>
                    </a:lnL>
                    <a:lnR w="6350">
                      <a:solidFill>
                        <a:schemeClr val="tx1"/>
                      </a:solidFill>
                      <a:prstDash val="solid"/>
                    </a:lnR>
                    <a:lnT w="6350">
                      <a:solidFill>
                        <a:schemeClr val="tx1"/>
                      </a:solidFill>
                      <a:prstDash val="solid"/>
                    </a:lnT>
                    <a:lnB w="6350">
                      <a:solidFill>
                        <a:schemeClr val="tx1"/>
                      </a:solidFill>
                      <a:prstDash val="solid"/>
                    </a:lnB>
                    <a:lnTlToBr>
                      <a:noFill/>
                    </a:lnTlToBr>
                    <a:lnBlToTr>
                      <a:noFill/>
                    </a:lnBlToTr>
                    <a:noFill/>
                  </a:tcPr>
                </a:tc>
                <a:tc>
                  <a:txBody>
                    <a:bodyPr/>
                    <a:lstStyle/>
                    <a:p>
                      <a:pPr marL="0" indent="0" algn="l" fontAlgn="auto">
                        <a:lnSpc>
                          <a:spcPct val="85000"/>
                        </a:lnSpc>
                        <a:buNone/>
                      </a:pPr>
                      <a:r>
                        <a:rPr lang="en-US" altLang="zh-CN" sz="500" b="0" u="none" dirty="0">
                          <a:latin typeface="Calibri" panose="020F0502020204030204" charset="0"/>
                          <a:ea typeface="宋体" panose="02010600030101010101" pitchFamily="2" charset="-122"/>
                          <a:cs typeface="宋体" panose="02010600030101010101" pitchFamily="2" charset="-122"/>
                        </a:rPr>
                        <a:t>Double Insulated</a:t>
                      </a:r>
                    </a:p>
                  </a:txBody>
                  <a:tcPr marL="17936" marR="17936" marT="4120" marB="2666">
                    <a:lnL w="6350">
                      <a:solidFill>
                        <a:schemeClr val="tx1"/>
                      </a:solidFill>
                      <a:prstDash val="solid"/>
                    </a:lnL>
                    <a:lnR w="6350">
                      <a:solidFill>
                        <a:schemeClr val="tx1"/>
                      </a:solidFill>
                      <a:prstDash val="solid"/>
                    </a:lnR>
                    <a:lnT w="6350">
                      <a:solidFill>
                        <a:schemeClr val="tx1"/>
                      </a:solidFill>
                      <a:prstDash val="solid"/>
                    </a:lnT>
                    <a:lnB w="6350">
                      <a:solidFill>
                        <a:schemeClr val="tx1"/>
                      </a:solidFill>
                      <a:prstDash val="solid"/>
                    </a:lnB>
                    <a:lnTlToBr>
                      <a:noFill/>
                    </a:lnTlToBr>
                    <a:lnBlToTr>
                      <a:noFill/>
                    </a:lnBlToTr>
                    <a:noFill/>
                  </a:tcPr>
                </a:tc>
                <a:tc>
                  <a:txBody>
                    <a:bodyPr/>
                    <a:lstStyle/>
                    <a:p>
                      <a:pPr marL="0" indent="0" algn="l" fontAlgn="auto">
                        <a:lnSpc>
                          <a:spcPct val="85000"/>
                        </a:lnSpc>
                        <a:buNone/>
                      </a:pPr>
                      <a:r>
                        <a:rPr lang="en-US" altLang="zh-CN" sz="500" b="0" u="none" dirty="0">
                          <a:latin typeface="Calibri" panose="020F0502020204030204" charset="0"/>
                          <a:ea typeface="宋体" panose="02010600030101010101" pitchFamily="2" charset="-122"/>
                          <a:cs typeface="宋体" panose="02010600030101010101" pitchFamily="2" charset="-122"/>
                        </a:rPr>
                        <a:t> </a:t>
                      </a:r>
                    </a:p>
                  </a:txBody>
                  <a:tcPr marL="17936" marR="17936" marT="4120" marB="2666">
                    <a:lnL w="6350">
                      <a:solidFill>
                        <a:schemeClr val="tx1"/>
                      </a:solidFill>
                      <a:prstDash val="solid"/>
                    </a:lnL>
                    <a:lnR w="6350">
                      <a:solidFill>
                        <a:schemeClr val="tx1"/>
                      </a:solidFill>
                      <a:prstDash val="solid"/>
                    </a:lnR>
                    <a:lnT w="6350">
                      <a:solidFill>
                        <a:schemeClr val="tx1"/>
                      </a:solidFill>
                      <a:prstDash val="solid"/>
                    </a:lnT>
                    <a:lnB w="6350">
                      <a:solidFill>
                        <a:schemeClr val="tx1"/>
                      </a:solidFill>
                      <a:prstDash val="solid"/>
                    </a:lnB>
                    <a:lnTlToBr>
                      <a:noFill/>
                    </a:lnTlToBr>
                    <a:lnBlToTr>
                      <a:noFill/>
                    </a:lnBlToTr>
                    <a:noFill/>
                  </a:tcPr>
                </a:tc>
                <a:tc>
                  <a:txBody>
                    <a:bodyPr/>
                    <a:lstStyle/>
                    <a:p>
                      <a:pPr marL="0" indent="0" algn="l" fontAlgn="auto">
                        <a:lnSpc>
                          <a:spcPct val="85000"/>
                        </a:lnSpc>
                        <a:buNone/>
                      </a:pPr>
                      <a:r>
                        <a:rPr lang="en-US" altLang="zh-CN" sz="500" b="0" u="none" dirty="0">
                          <a:latin typeface="Calibri" panose="020F0502020204030204" charset="0"/>
                          <a:ea typeface="宋体" panose="02010600030101010101" pitchFamily="2" charset="-122"/>
                          <a:cs typeface="宋体" panose="02010600030101010101" pitchFamily="2" charset="-122"/>
                        </a:rPr>
                        <a:t>Low Battery</a:t>
                      </a:r>
                    </a:p>
                  </a:txBody>
                  <a:tcPr marL="17936" marR="17936" marT="4120" marB="2666">
                    <a:lnL w="6350">
                      <a:solidFill>
                        <a:schemeClr val="tx1"/>
                      </a:solidFill>
                      <a:prstDash val="solid"/>
                    </a:lnL>
                    <a:lnR w="6350">
                      <a:solidFill>
                        <a:schemeClr val="tx1"/>
                      </a:solidFill>
                      <a:prstDash val="solid"/>
                    </a:lnR>
                    <a:lnT w="6350">
                      <a:solidFill>
                        <a:schemeClr val="tx1"/>
                      </a:solidFill>
                      <a:prstDash val="solid"/>
                    </a:lnT>
                    <a:lnB w="6350">
                      <a:solidFill>
                        <a:schemeClr val="tx1"/>
                      </a:solidFill>
                      <a:prstDash val="solid"/>
                    </a:lnB>
                    <a:lnTlToBr>
                      <a:noFill/>
                    </a:lnTlToBr>
                    <a:lnBlToTr>
                      <a:noFill/>
                    </a:lnBlToTr>
                    <a:noFill/>
                  </a:tcPr>
                </a:tc>
                <a:extLst>
                  <a:ext uri="{0D108BD9-81ED-4DB2-BD59-A6C34878D82A}">
                    <a16:rowId xmlns:a16="http://schemas.microsoft.com/office/drawing/2014/main" val="10001"/>
                  </a:ext>
                </a:extLst>
              </a:tr>
              <a:tr h="0">
                <a:tc>
                  <a:txBody>
                    <a:bodyPr/>
                    <a:lstStyle/>
                    <a:p>
                      <a:pPr marL="0" indent="0" algn="l" fontAlgn="auto">
                        <a:lnSpc>
                          <a:spcPct val="85000"/>
                        </a:lnSpc>
                        <a:buNone/>
                      </a:pPr>
                      <a:r>
                        <a:rPr lang="en-US" altLang="zh-CN" sz="500" b="0" u="none" dirty="0">
                          <a:latin typeface="Calibri" panose="020F0502020204030204" charset="0"/>
                          <a:ea typeface="宋体" panose="02010600030101010101" pitchFamily="2" charset="-122"/>
                          <a:cs typeface="宋体" panose="02010600030101010101" pitchFamily="2" charset="-122"/>
                        </a:rPr>
                        <a:t> </a:t>
                      </a:r>
                    </a:p>
                  </a:txBody>
                  <a:tcPr marL="17936" marR="17936" marT="4120" marB="2666">
                    <a:lnL w="6350">
                      <a:solidFill>
                        <a:schemeClr val="tx1"/>
                      </a:solidFill>
                      <a:prstDash val="solid"/>
                    </a:lnL>
                    <a:lnR w="6350">
                      <a:solidFill>
                        <a:schemeClr val="tx1"/>
                      </a:solidFill>
                      <a:prstDash val="solid"/>
                    </a:lnR>
                    <a:lnT w="6350">
                      <a:solidFill>
                        <a:schemeClr val="tx1"/>
                      </a:solidFill>
                      <a:prstDash val="solid"/>
                    </a:lnT>
                    <a:lnB w="6350">
                      <a:solidFill>
                        <a:schemeClr val="tx1"/>
                      </a:solidFill>
                      <a:prstDash val="solid"/>
                    </a:lnB>
                    <a:lnTlToBr>
                      <a:noFill/>
                    </a:lnTlToBr>
                    <a:lnBlToTr>
                      <a:noFill/>
                    </a:lnBlToTr>
                    <a:noFill/>
                  </a:tcPr>
                </a:tc>
                <a:tc gridSpan="3">
                  <a:txBody>
                    <a:bodyPr/>
                    <a:lstStyle/>
                    <a:p>
                      <a:pPr marL="0" indent="0" algn="l" fontAlgn="auto">
                        <a:lnSpc>
                          <a:spcPct val="85000"/>
                        </a:lnSpc>
                        <a:buNone/>
                      </a:pPr>
                      <a:r>
                        <a:rPr lang="en-US" altLang="zh-CN" sz="500" b="0" u="none" dirty="0">
                          <a:latin typeface="Calibri" panose="020F0502020204030204" charset="0"/>
                          <a:ea typeface="宋体" panose="02010600030101010101" pitchFamily="2" charset="-122"/>
                          <a:cs typeface="宋体" panose="02010600030101010101" pitchFamily="2" charset="-122"/>
                        </a:rPr>
                        <a:t>Risk of Danger. Check the User Manual.</a:t>
                      </a:r>
                    </a:p>
                  </a:txBody>
                  <a:tcPr marL="17936" marR="17936" marT="4120" marB="2666">
                    <a:lnL w="6350">
                      <a:solidFill>
                        <a:schemeClr val="tx1"/>
                      </a:solidFill>
                      <a:prstDash val="solid"/>
                    </a:lnL>
                    <a:lnR w="6350">
                      <a:solidFill>
                        <a:schemeClr val="tx1"/>
                      </a:solidFill>
                      <a:prstDash val="solid"/>
                    </a:lnR>
                    <a:lnT w="6350">
                      <a:solidFill>
                        <a:schemeClr val="tx1"/>
                      </a:solidFill>
                      <a:prstDash val="solid"/>
                    </a:lnT>
                    <a:lnB w="6350">
                      <a:solidFill>
                        <a:schemeClr val="tx1"/>
                      </a:solidFill>
                      <a:prstDash val="solid"/>
                    </a:lnB>
                    <a:lnTlToBr>
                      <a:noFill/>
                    </a:lnTlToBr>
                    <a:lnBlToTr>
                      <a:noFill/>
                    </a:lnBlToTr>
                    <a:noFill/>
                  </a:tcPr>
                </a:tc>
                <a:tc hMerge="1">
                  <a:txBody>
                    <a:bodyPr/>
                    <a:lstStyle/>
                    <a:p>
                      <a:endParaRPr lang="zh-CN"/>
                    </a:p>
                  </a:txBody>
                  <a:tcPr>
                    <a:lnT w="6350">
                      <a:solidFill>
                        <a:schemeClr val="tx1"/>
                      </a:solidFill>
                      <a:prstDash val="solid"/>
                    </a:lnT>
                    <a:lnB w="6350">
                      <a:solidFill>
                        <a:schemeClr val="tx1"/>
                      </a:solidFill>
                      <a:prstDash val="solid"/>
                    </a:lnB>
                  </a:tcPr>
                </a:tc>
                <a:tc hMerge="1">
                  <a:txBody>
                    <a:bodyPr/>
                    <a:lstStyle/>
                    <a:p>
                      <a:endParaRPr lang="zh-CN"/>
                    </a:p>
                  </a:txBody>
                  <a:tcPr>
                    <a:lnR w="6350">
                      <a:solidFill>
                        <a:schemeClr val="tx1"/>
                      </a:solidFill>
                      <a:prstDash val="solid"/>
                    </a:lnR>
                    <a:lnT w="6350">
                      <a:solidFill>
                        <a:schemeClr val="tx1"/>
                      </a:solidFill>
                      <a:prstDash val="solid"/>
                    </a:lnT>
                    <a:lnB w="6350">
                      <a:solidFill>
                        <a:schemeClr val="tx1"/>
                      </a:solidFill>
                      <a:prstDash val="solid"/>
                    </a:lnB>
                  </a:tcPr>
                </a:tc>
                <a:extLst>
                  <a:ext uri="{0D108BD9-81ED-4DB2-BD59-A6C34878D82A}">
                    <a16:rowId xmlns:a16="http://schemas.microsoft.com/office/drawing/2014/main" val="10002"/>
                  </a:ext>
                </a:extLst>
              </a:tr>
            </a:tbl>
          </a:graphicData>
        </a:graphic>
      </p:graphicFrame>
      <p:sp>
        <p:nvSpPr>
          <p:cNvPr id="19" name="文本框 18"/>
          <p:cNvSpPr txBox="1"/>
          <p:nvPr/>
        </p:nvSpPr>
        <p:spPr>
          <a:xfrm>
            <a:off x="403860" y="1301750"/>
            <a:ext cx="1928495" cy="229870"/>
          </a:xfrm>
          <a:prstGeom prst="rect">
            <a:avLst/>
          </a:prstGeom>
          <a:noFill/>
        </p:spPr>
        <p:txBody>
          <a:bodyPr wrap="square" rtlCol="0">
            <a:spAutoFit/>
          </a:bodyPr>
          <a:lstStyle/>
          <a:p>
            <a:pPr algn="ctr"/>
            <a:r>
              <a:rPr lang="en-US" altLang="zh-CN" sz="900" b="1" dirty="0">
                <a:solidFill>
                  <a:schemeClr val="tx1"/>
                </a:solidFill>
                <a:sym typeface="+mn-ea"/>
              </a:rPr>
              <a:t>User Manual</a:t>
            </a:r>
          </a:p>
        </p:txBody>
      </p:sp>
      <p:pic>
        <p:nvPicPr>
          <p:cNvPr id="9" name="图片 8" descr="危险"/>
          <p:cNvPicPr>
            <a:picLocks noChangeAspect="1"/>
          </p:cNvPicPr>
          <p:nvPr/>
        </p:nvPicPr>
        <p:blipFill>
          <a:blip r:embed="rId3">
            <a:clrChange>
              <a:clrFrom>
                <a:srgbClr val="FFFFFF">
                  <a:alpha val="100000"/>
                </a:srgbClr>
              </a:clrFrom>
              <a:clrTo>
                <a:srgbClr val="FFFFFF">
                  <a:alpha val="100000"/>
                  <a:alpha val="0"/>
                </a:srgbClr>
              </a:clrTo>
            </a:clrChange>
          </a:blip>
          <a:stretch>
            <a:fillRect/>
          </a:stretch>
        </p:blipFill>
        <p:spPr>
          <a:xfrm>
            <a:off x="3224320" y="1092835"/>
            <a:ext cx="122921" cy="104141"/>
          </a:xfrm>
          <a:prstGeom prst="rect">
            <a:avLst/>
          </a:prstGeom>
        </p:spPr>
      </p:pic>
      <p:pic>
        <p:nvPicPr>
          <p:cNvPr id="10" name="图片 9" descr="双绝缘"/>
          <p:cNvPicPr>
            <a:picLocks noChangeAspect="1"/>
          </p:cNvPicPr>
          <p:nvPr/>
        </p:nvPicPr>
        <p:blipFill>
          <a:blip r:embed="rId4">
            <a:clrChange>
              <a:clrFrom>
                <a:srgbClr val="FFFFFF">
                  <a:alpha val="100000"/>
                </a:srgbClr>
              </a:clrFrom>
              <a:clrTo>
                <a:srgbClr val="FFFFFF">
                  <a:alpha val="100000"/>
                  <a:alpha val="0"/>
                </a:srgbClr>
              </a:clrTo>
            </a:clrChange>
          </a:blip>
          <a:stretch>
            <a:fillRect/>
          </a:stretch>
        </p:blipFill>
        <p:spPr>
          <a:xfrm>
            <a:off x="3221145" y="1154005"/>
            <a:ext cx="127275" cy="127275"/>
          </a:xfrm>
          <a:prstGeom prst="rect">
            <a:avLst/>
          </a:prstGeom>
        </p:spPr>
      </p:pic>
      <p:pic>
        <p:nvPicPr>
          <p:cNvPr id="11" name="图片 10" descr="参阅说明书"/>
          <p:cNvPicPr>
            <a:picLocks noChangeAspect="1"/>
          </p:cNvPicPr>
          <p:nvPr/>
        </p:nvPicPr>
        <p:blipFill>
          <a:blip r:embed="rId5">
            <a:clrChange>
              <a:clrFrom>
                <a:srgbClr val="FFFFFF">
                  <a:alpha val="100000"/>
                </a:srgbClr>
              </a:clrFrom>
              <a:clrTo>
                <a:srgbClr val="FFFFFF">
                  <a:alpha val="100000"/>
                  <a:alpha val="0"/>
                </a:srgbClr>
              </a:clrTo>
            </a:clrChange>
          </a:blip>
          <a:stretch>
            <a:fillRect/>
          </a:stretch>
        </p:blipFill>
        <p:spPr>
          <a:xfrm>
            <a:off x="3209080" y="1215600"/>
            <a:ext cx="151649" cy="142728"/>
          </a:xfrm>
          <a:prstGeom prst="rect">
            <a:avLst/>
          </a:prstGeom>
        </p:spPr>
      </p:pic>
      <p:pic>
        <p:nvPicPr>
          <p:cNvPr id="12" name="图片 11" descr="接地"/>
          <p:cNvPicPr>
            <a:picLocks noChangeAspect="1"/>
          </p:cNvPicPr>
          <p:nvPr/>
        </p:nvPicPr>
        <p:blipFill>
          <a:blip r:embed="rId6">
            <a:clrChange>
              <a:clrFrom>
                <a:srgbClr val="FFFFFF">
                  <a:alpha val="100000"/>
                </a:srgbClr>
              </a:clrFrom>
              <a:clrTo>
                <a:srgbClr val="FFFFFF">
                  <a:alpha val="100000"/>
                  <a:alpha val="0"/>
                </a:srgbClr>
              </a:clrTo>
            </a:clrChange>
          </a:blip>
          <a:stretch>
            <a:fillRect/>
          </a:stretch>
        </p:blipFill>
        <p:spPr>
          <a:xfrm>
            <a:off x="4333029" y="1108710"/>
            <a:ext cx="84317" cy="68365"/>
          </a:xfrm>
          <a:prstGeom prst="rect">
            <a:avLst/>
          </a:prstGeom>
        </p:spPr>
      </p:pic>
      <p:pic>
        <p:nvPicPr>
          <p:cNvPr id="13" name="图片 12" descr="低电压"/>
          <p:cNvPicPr>
            <a:picLocks noChangeAspect="1"/>
          </p:cNvPicPr>
          <p:nvPr/>
        </p:nvPicPr>
        <p:blipFill>
          <a:blip r:embed="rId7">
            <a:clrChange>
              <a:clrFrom>
                <a:srgbClr val="FFFFFF">
                  <a:alpha val="100000"/>
                </a:srgbClr>
              </a:clrFrom>
              <a:clrTo>
                <a:srgbClr val="FFFFFF">
                  <a:alpha val="100000"/>
                  <a:alpha val="0"/>
                </a:srgbClr>
              </a:clrTo>
            </a:clrChange>
            <a:lum bright="-36000" contrast="18000"/>
          </a:blip>
          <a:stretch>
            <a:fillRect/>
          </a:stretch>
        </p:blipFill>
        <p:spPr>
          <a:xfrm>
            <a:off x="4343400" y="1180329"/>
            <a:ext cx="67466" cy="79781"/>
          </a:xfrm>
          <a:prstGeom prst="rect">
            <a:avLst/>
          </a:prstGeom>
        </p:spPr>
      </p:pic>
      <p:sp>
        <p:nvSpPr>
          <p:cNvPr id="27" name="文本框 26"/>
          <p:cNvSpPr txBox="1"/>
          <p:nvPr/>
        </p:nvSpPr>
        <p:spPr>
          <a:xfrm>
            <a:off x="1332000" y="3636645"/>
            <a:ext cx="177800" cy="92075"/>
          </a:xfrm>
          <a:prstGeom prst="rect">
            <a:avLst/>
          </a:prstGeom>
          <a:noFill/>
        </p:spPr>
        <p:txBody>
          <a:bodyPr wrap="square" lIns="0" tIns="0" rIns="0" bIns="0" rtlCol="0">
            <a:spAutoFit/>
          </a:bodyPr>
          <a:lstStyle/>
          <a:p>
            <a:r>
              <a:rPr lang="en-US" altLang="zh-CN" sz="600" dirty="0"/>
              <a:t>- 1 -</a:t>
            </a:r>
          </a:p>
        </p:txBody>
      </p:sp>
      <p:sp>
        <p:nvSpPr>
          <p:cNvPr id="28" name="文本框 27"/>
          <p:cNvSpPr txBox="1"/>
          <p:nvPr/>
        </p:nvSpPr>
        <p:spPr>
          <a:xfrm>
            <a:off x="6696075" y="3636645"/>
            <a:ext cx="154940" cy="92075"/>
          </a:xfrm>
          <a:prstGeom prst="rect">
            <a:avLst/>
          </a:prstGeom>
          <a:noFill/>
        </p:spPr>
        <p:txBody>
          <a:bodyPr wrap="square" lIns="0" tIns="0" rIns="0" bIns="0" rtlCol="0">
            <a:spAutoFit/>
          </a:bodyPr>
          <a:lstStyle/>
          <a:p>
            <a:r>
              <a:rPr lang="en-US" altLang="zh-CN" sz="600" dirty="0"/>
              <a:t>- 3 -</a:t>
            </a:r>
          </a:p>
        </p:txBody>
      </p:sp>
      <p:sp>
        <p:nvSpPr>
          <p:cNvPr id="29" name="文本框 28"/>
          <p:cNvSpPr txBox="1"/>
          <p:nvPr/>
        </p:nvSpPr>
        <p:spPr>
          <a:xfrm>
            <a:off x="9360000" y="3636467"/>
            <a:ext cx="167662" cy="92075"/>
          </a:xfrm>
          <a:prstGeom prst="rect">
            <a:avLst/>
          </a:prstGeom>
          <a:noFill/>
        </p:spPr>
        <p:txBody>
          <a:bodyPr wrap="square" lIns="0" tIns="0" rIns="0" bIns="0" rtlCol="0">
            <a:spAutoFit/>
          </a:bodyPr>
          <a:lstStyle/>
          <a:p>
            <a:r>
              <a:rPr lang="en-US" altLang="zh-CN" sz="600" dirty="0"/>
              <a:t>- 4 -</a:t>
            </a:r>
          </a:p>
        </p:txBody>
      </p:sp>
      <p:sp>
        <p:nvSpPr>
          <p:cNvPr id="3" name="文本框 2"/>
          <p:cNvSpPr txBox="1"/>
          <p:nvPr/>
        </p:nvSpPr>
        <p:spPr>
          <a:xfrm>
            <a:off x="3996000" y="3636000"/>
            <a:ext cx="177800" cy="92075"/>
          </a:xfrm>
          <a:prstGeom prst="rect">
            <a:avLst/>
          </a:prstGeom>
          <a:noFill/>
        </p:spPr>
        <p:txBody>
          <a:bodyPr wrap="square" lIns="0" tIns="0" rIns="0" bIns="0" rtlCol="0">
            <a:spAutoFit/>
          </a:bodyPr>
          <a:lstStyle/>
          <a:p>
            <a:r>
              <a:rPr lang="en-US" altLang="zh-CN" sz="600" dirty="0"/>
              <a:t>- 2 -</a:t>
            </a:r>
          </a:p>
        </p:txBody>
      </p:sp>
      <p:sp>
        <p:nvSpPr>
          <p:cNvPr id="32" name="文本框 31"/>
          <p:cNvSpPr txBox="1"/>
          <p:nvPr/>
        </p:nvSpPr>
        <p:spPr>
          <a:xfrm>
            <a:off x="8100000" y="185207"/>
            <a:ext cx="1464310" cy="1628140"/>
          </a:xfrm>
          <a:prstGeom prst="rect">
            <a:avLst/>
          </a:prstGeom>
          <a:noFill/>
        </p:spPr>
        <p:txBody>
          <a:bodyPr wrap="square" lIns="36195" rIns="36195" rtlCol="0">
            <a:spAutoFit/>
          </a:bodyPr>
          <a:lstStyle/>
          <a:p>
            <a:pPr indent="0" algn="just" fontAlgn="auto">
              <a:lnSpc>
                <a:spcPct val="95000"/>
              </a:lnSpc>
              <a:spcBef>
                <a:spcPts val="0"/>
              </a:spcBef>
              <a:spcAft>
                <a:spcPts val="100"/>
              </a:spcAft>
            </a:pPr>
            <a:r>
              <a:rPr lang="en-US" altLang="zh-CN" sz="500" dirty="0">
                <a:solidFill>
                  <a:schemeClr val="tx1"/>
                </a:solidFill>
              </a:rPr>
              <a:t>D. Instruction</a:t>
            </a:r>
          </a:p>
          <a:p>
            <a:pPr indent="0" algn="just" fontAlgn="auto">
              <a:lnSpc>
                <a:spcPct val="95000"/>
              </a:lnSpc>
              <a:spcBef>
                <a:spcPts val="0"/>
              </a:spcBef>
            </a:pPr>
            <a:r>
              <a:rPr lang="en-US" altLang="zh-CN" sz="500" dirty="0">
                <a:solidFill>
                  <a:schemeClr val="tx1"/>
                </a:solidFill>
                <a:sym typeface="+mn-ea"/>
              </a:rPr>
              <a:t> (1)</a:t>
            </a:r>
            <a:r>
              <a:rPr lang="zh-CN" altLang="en-US" sz="500" dirty="0">
                <a:solidFill>
                  <a:schemeClr val="tx1"/>
                </a:solidFill>
              </a:rPr>
              <a:t> </a:t>
            </a:r>
            <a:r>
              <a:rPr lang="en-US" altLang="zh-CN" sz="500" dirty="0">
                <a:solidFill>
                  <a:schemeClr val="tx1"/>
                </a:solidFill>
              </a:rPr>
              <a:t>Front Panel</a:t>
            </a:r>
            <a:r>
              <a:rPr lang="zh-CN" altLang="en-US" sz="500" dirty="0">
                <a:solidFill>
                  <a:schemeClr val="tx1"/>
                </a:solidFill>
              </a:rPr>
              <a:t>（</a:t>
            </a:r>
            <a:r>
              <a:rPr lang="en-US" altLang="zh-CN" sz="500" dirty="0">
                <a:solidFill>
                  <a:schemeClr val="tx1"/>
                </a:solidFill>
              </a:rPr>
              <a:t>see the picture on the right</a:t>
            </a:r>
            <a:r>
              <a:rPr lang="zh-CN" altLang="en-US" sz="500" dirty="0">
                <a:solidFill>
                  <a:schemeClr val="tx1"/>
                </a:solidFill>
              </a:rPr>
              <a:t>）</a:t>
            </a:r>
          </a:p>
          <a:p>
            <a:pPr marL="100965" indent="0" algn="just" fontAlgn="auto">
              <a:lnSpc>
                <a:spcPct val="95000"/>
              </a:lnSpc>
              <a:spcBef>
                <a:spcPts val="0"/>
              </a:spcBef>
            </a:pPr>
            <a:r>
              <a:rPr lang="en-US" altLang="zh-CN" sz="500" dirty="0">
                <a:solidFill>
                  <a:schemeClr val="tx1"/>
                </a:solidFill>
              </a:rPr>
              <a:t>1. LCD display</a:t>
            </a:r>
          </a:p>
          <a:p>
            <a:pPr marL="100965" indent="0" algn="just" fontAlgn="auto">
              <a:lnSpc>
                <a:spcPct val="95000"/>
              </a:lnSpc>
              <a:spcBef>
                <a:spcPts val="0"/>
              </a:spcBef>
            </a:pPr>
            <a:r>
              <a:rPr lang="en-US" altLang="zh-CN" sz="500" dirty="0">
                <a:solidFill>
                  <a:schemeClr val="tx1"/>
                </a:solidFill>
              </a:rPr>
              <a:t>2. buttons</a:t>
            </a:r>
          </a:p>
          <a:p>
            <a:pPr marL="100965" indent="0" algn="just" fontAlgn="auto">
              <a:lnSpc>
                <a:spcPct val="95000"/>
              </a:lnSpc>
              <a:spcBef>
                <a:spcPts val="0"/>
              </a:spcBef>
            </a:pPr>
            <a:r>
              <a:rPr lang="en-US" altLang="zh-CN" sz="500" dirty="0">
                <a:solidFill>
                  <a:schemeClr val="tx1"/>
                </a:solidFill>
              </a:rPr>
              <a:t>   2a. </a:t>
            </a:r>
            <a:r>
              <a:rPr lang="en-US" altLang="zh-CN" sz="500" dirty="0">
                <a:sym typeface="+mn-ea"/>
              </a:rPr>
              <a:t>RANGE/Backlight: </a:t>
            </a:r>
            <a:r>
              <a:rPr lang="en-US" altLang="zh-CN" sz="500" dirty="0">
                <a:ea typeface="Calibri (正文)" charset="0"/>
                <a:sym typeface="+mn-ea"/>
              </a:rPr>
              <a:t>press this button to enter </a:t>
            </a:r>
          </a:p>
          <a:p>
            <a:pPr marL="100965" indent="0" algn="just" fontAlgn="auto">
              <a:lnSpc>
                <a:spcPct val="95000"/>
              </a:lnSpc>
              <a:spcBef>
                <a:spcPts val="0"/>
              </a:spcBef>
            </a:pPr>
            <a:r>
              <a:rPr lang="en-US" altLang="zh-CN" sz="500" dirty="0">
                <a:ea typeface="Calibri (正文)" charset="0"/>
                <a:sym typeface="+mn-ea"/>
              </a:rPr>
              <a:t>          the manual range; each push increases the </a:t>
            </a:r>
          </a:p>
          <a:p>
            <a:pPr marL="100965" indent="0" algn="just" fontAlgn="auto">
              <a:lnSpc>
                <a:spcPct val="95000"/>
              </a:lnSpc>
              <a:spcBef>
                <a:spcPts val="0"/>
              </a:spcBef>
            </a:pPr>
            <a:r>
              <a:rPr lang="en-US" altLang="zh-CN" sz="500" dirty="0">
                <a:ea typeface="Calibri (正文)" charset="0"/>
                <a:sym typeface="+mn-ea"/>
              </a:rPr>
              <a:t>          range; when the highest range is reached, </a:t>
            </a:r>
          </a:p>
          <a:p>
            <a:pPr marL="100965" indent="0" algn="just" fontAlgn="auto">
              <a:lnSpc>
                <a:spcPct val="95000"/>
              </a:lnSpc>
              <a:spcBef>
                <a:spcPts val="0"/>
              </a:spcBef>
            </a:pPr>
            <a:r>
              <a:rPr lang="en-US" altLang="zh-CN" sz="500" dirty="0">
                <a:ea typeface="Calibri (正文)" charset="0"/>
                <a:sym typeface="+mn-ea"/>
              </a:rPr>
              <a:t>          next push will go back to the lowest range; </a:t>
            </a:r>
          </a:p>
          <a:p>
            <a:pPr marL="100965" indent="0" algn="just" fontAlgn="auto">
              <a:lnSpc>
                <a:spcPct val="95000"/>
              </a:lnSpc>
              <a:spcBef>
                <a:spcPts val="0"/>
              </a:spcBef>
            </a:pPr>
            <a:r>
              <a:rPr lang="en-US" altLang="zh-CN" sz="500" dirty="0">
                <a:ea typeface="Calibri (正文)" charset="0"/>
                <a:sym typeface="+mn-ea"/>
              </a:rPr>
              <a:t>          to exit the manual range mode, turn the </a:t>
            </a:r>
          </a:p>
          <a:p>
            <a:pPr marL="100965" indent="0" algn="just" fontAlgn="auto">
              <a:lnSpc>
                <a:spcPct val="95000"/>
              </a:lnSpc>
              <a:spcBef>
                <a:spcPts val="0"/>
              </a:spcBef>
            </a:pPr>
            <a:r>
              <a:rPr lang="en-US" altLang="zh-CN" sz="500" dirty="0">
                <a:ea typeface="Calibri (正文)" charset="0"/>
                <a:sym typeface="+mn-ea"/>
              </a:rPr>
              <a:t>          Rotary Switch to another mode and then </a:t>
            </a:r>
          </a:p>
          <a:p>
            <a:pPr marL="100965" indent="0" algn="just" fontAlgn="auto">
              <a:lnSpc>
                <a:spcPct val="95000"/>
              </a:lnSpc>
              <a:spcBef>
                <a:spcPts val="0"/>
              </a:spcBef>
            </a:pPr>
            <a:r>
              <a:rPr lang="en-US" altLang="zh-CN" sz="500" dirty="0">
                <a:ea typeface="Calibri (正文)" charset="0"/>
                <a:sym typeface="+mn-ea"/>
              </a:rPr>
              <a:t>          turn it back. </a:t>
            </a:r>
            <a:r>
              <a:rPr lang="en-US" altLang="zh-CN" sz="500" dirty="0">
                <a:sym typeface="+mn-ea"/>
              </a:rPr>
              <a:t>To turn on the backlight, press </a:t>
            </a:r>
          </a:p>
          <a:p>
            <a:pPr marL="100965" indent="0" algn="just" fontAlgn="auto">
              <a:lnSpc>
                <a:spcPct val="95000"/>
              </a:lnSpc>
              <a:spcBef>
                <a:spcPts val="0"/>
              </a:spcBef>
            </a:pPr>
            <a:r>
              <a:rPr lang="en-US" altLang="zh-CN" sz="500" dirty="0">
                <a:sym typeface="+mn-ea"/>
              </a:rPr>
              <a:t>          this button for more than 2 seconds; long-</a:t>
            </a:r>
          </a:p>
          <a:p>
            <a:pPr marL="100965" indent="0" algn="just" fontAlgn="auto">
              <a:lnSpc>
                <a:spcPct val="95000"/>
              </a:lnSpc>
              <a:spcBef>
                <a:spcPts val="0"/>
              </a:spcBef>
            </a:pPr>
            <a:r>
              <a:rPr lang="en-US" altLang="zh-CN" sz="500" dirty="0">
                <a:sym typeface="+mn-ea"/>
              </a:rPr>
              <a:t>          press again to turn off.</a:t>
            </a:r>
          </a:p>
          <a:p>
            <a:pPr marL="252095" indent="-90170" algn="just" fontAlgn="auto">
              <a:lnSpc>
                <a:spcPct val="95000"/>
              </a:lnSpc>
              <a:spcBef>
                <a:spcPts val="0"/>
              </a:spcBef>
            </a:pPr>
            <a:r>
              <a:rPr lang="en-US" altLang="zh-CN" sz="500" dirty="0">
                <a:solidFill>
                  <a:schemeClr val="tx1"/>
                </a:solidFill>
              </a:rPr>
              <a:t>2b. SELECT/</a:t>
            </a:r>
            <a:r>
              <a:rPr lang="en-US" altLang="zh-CN" sz="500" dirty="0">
                <a:sym typeface="+mn-ea"/>
              </a:rPr>
              <a:t>HOLD: To toggle between different testing modes (functions), press this button. To hold the current reading, press this button for more than 2 seconds and you will see “HOLD” on the display; long-press again to turn off. </a:t>
            </a:r>
            <a:endParaRPr lang="en-US" altLang="zh-CN" sz="500" dirty="0">
              <a:solidFill>
                <a:schemeClr val="tx1"/>
              </a:solidFill>
            </a:endParaRPr>
          </a:p>
          <a:p>
            <a:pPr marL="100965" indent="0" algn="just" fontAlgn="auto">
              <a:lnSpc>
                <a:spcPct val="95000"/>
              </a:lnSpc>
              <a:spcBef>
                <a:spcPts val="0"/>
              </a:spcBef>
            </a:pPr>
            <a:r>
              <a:rPr lang="en-US" altLang="zh-CN" sz="500" dirty="0">
                <a:solidFill>
                  <a:schemeClr val="tx1"/>
                </a:solidFill>
              </a:rPr>
              <a:t>3. Rotary Switch: To change mode or range</a:t>
            </a:r>
            <a:r>
              <a:rPr lang="zh-CN" altLang="en-US" sz="500" dirty="0">
                <a:solidFill>
                  <a:schemeClr val="tx1"/>
                </a:solidFill>
              </a:rPr>
              <a:t>。</a:t>
            </a:r>
          </a:p>
          <a:p>
            <a:pPr marL="100965" indent="0" algn="just" fontAlgn="auto">
              <a:lnSpc>
                <a:spcPct val="95000"/>
              </a:lnSpc>
              <a:spcBef>
                <a:spcPts val="0"/>
              </a:spcBef>
            </a:pPr>
            <a:r>
              <a:rPr lang="en-US" sz="500" dirty="0">
                <a:solidFill>
                  <a:schemeClr val="tx1"/>
                </a:solidFill>
              </a:rPr>
              <a:t>    (from OFF, clockwise)</a:t>
            </a:r>
            <a:endParaRPr lang="en-US" altLang="zh-CN" sz="500" dirty="0">
              <a:solidFill>
                <a:schemeClr val="tx1"/>
              </a:solidFill>
              <a:sym typeface="+mn-ea"/>
            </a:endParaRPr>
          </a:p>
        </p:txBody>
      </p:sp>
      <p:sp>
        <p:nvSpPr>
          <p:cNvPr id="33" name="文本框 32"/>
          <p:cNvSpPr txBox="1"/>
          <p:nvPr/>
        </p:nvSpPr>
        <p:spPr>
          <a:xfrm>
            <a:off x="8064000" y="1707937"/>
            <a:ext cx="2470785" cy="2009775"/>
          </a:xfrm>
          <a:prstGeom prst="rect">
            <a:avLst/>
          </a:prstGeom>
          <a:noFill/>
        </p:spPr>
        <p:txBody>
          <a:bodyPr wrap="square" rtlCol="0">
            <a:spAutoFit/>
          </a:bodyPr>
          <a:lstStyle/>
          <a:p>
            <a:pPr marL="161925" indent="0" algn="just" fontAlgn="auto">
              <a:lnSpc>
                <a:spcPct val="100000"/>
              </a:lnSpc>
            </a:pPr>
            <a:r>
              <a:rPr lang="en-US" altLang="zh-CN" sz="500" dirty="0">
                <a:sym typeface="+mn-ea"/>
              </a:rPr>
              <a:t>3a. OFF</a:t>
            </a:r>
            <a:endParaRPr lang="en-US" altLang="zh-CN" sz="500" dirty="0">
              <a:solidFill>
                <a:schemeClr val="tx1"/>
              </a:solidFill>
            </a:endParaRPr>
          </a:p>
          <a:p>
            <a:pPr marL="161925" indent="0" algn="just" fontAlgn="auto">
              <a:lnSpc>
                <a:spcPct val="100000"/>
              </a:lnSpc>
            </a:pPr>
            <a:r>
              <a:rPr lang="en-US" altLang="zh-CN" sz="500" dirty="0">
                <a:sym typeface="+mn-ea"/>
              </a:rPr>
              <a:t>3b. DC Voltage (V)/AC Voltage (V)/Frequency (high voltage low frequency)/Duty </a:t>
            </a:r>
          </a:p>
          <a:p>
            <a:pPr marL="161925" indent="0" algn="just" fontAlgn="auto">
              <a:lnSpc>
                <a:spcPct val="100000"/>
              </a:lnSpc>
            </a:pPr>
            <a:r>
              <a:rPr lang="en-US" altLang="zh-CN" sz="500" dirty="0">
                <a:sym typeface="+mn-ea"/>
              </a:rPr>
              <a:t>      Cycle</a:t>
            </a:r>
            <a:endParaRPr lang="en-US" altLang="zh-CN" sz="500" dirty="0">
              <a:solidFill>
                <a:schemeClr val="tx1"/>
              </a:solidFill>
            </a:endParaRPr>
          </a:p>
          <a:p>
            <a:pPr marL="161925" indent="0" algn="just" fontAlgn="auto">
              <a:lnSpc>
                <a:spcPct val="100000"/>
              </a:lnSpc>
            </a:pPr>
            <a:r>
              <a:rPr lang="en-US" altLang="zh-CN" sz="500" dirty="0">
                <a:sym typeface="+mn-ea"/>
              </a:rPr>
              <a:t>3c. DC Voltage (mV)/AC Voltage (mV)</a:t>
            </a:r>
            <a:endParaRPr lang="en-US" altLang="zh-CN" sz="500" dirty="0">
              <a:solidFill>
                <a:schemeClr val="tx1"/>
              </a:solidFill>
              <a:sym typeface="+mn-ea"/>
            </a:endParaRPr>
          </a:p>
          <a:p>
            <a:pPr marL="161925" indent="0" algn="just" fontAlgn="auto">
              <a:lnSpc>
                <a:spcPct val="100000"/>
              </a:lnSpc>
            </a:pPr>
            <a:r>
              <a:rPr lang="en-US" altLang="zh-CN" sz="500" dirty="0">
                <a:sym typeface="+mn-ea"/>
              </a:rPr>
              <a:t>3d. Resistance</a:t>
            </a:r>
            <a:r>
              <a:rPr lang="en-US" altLang="zh-CN" sz="500" dirty="0">
                <a:cs typeface="宋体" panose="02010600030101010101" pitchFamily="2" charset="-122"/>
                <a:sym typeface="+mn-ea"/>
              </a:rPr>
              <a:t>/</a:t>
            </a:r>
            <a:r>
              <a:rPr lang="en-US" altLang="zh-CN" sz="500" dirty="0">
                <a:sym typeface="+mn-ea"/>
              </a:rPr>
              <a:t>Continuity/Diode/Capacitance</a:t>
            </a:r>
            <a:r>
              <a:rPr lang="zh-CN" altLang="en-US" sz="500" dirty="0">
                <a:sym typeface="+mn-ea"/>
              </a:rPr>
              <a:t> </a:t>
            </a:r>
            <a:endParaRPr lang="zh-CN" altLang="en-US" sz="500" dirty="0">
              <a:solidFill>
                <a:schemeClr val="tx1"/>
              </a:solidFill>
              <a:sym typeface="+mn-ea"/>
            </a:endParaRPr>
          </a:p>
          <a:p>
            <a:pPr marL="161925" indent="0" algn="just" fontAlgn="auto">
              <a:lnSpc>
                <a:spcPct val="100000"/>
              </a:lnSpc>
            </a:pPr>
            <a:r>
              <a:rPr lang="en-US" altLang="zh-CN" sz="500" dirty="0">
                <a:sym typeface="+mn-ea"/>
              </a:rPr>
              <a:t>3e.</a:t>
            </a:r>
            <a:r>
              <a:rPr lang="zh-CN" altLang="en-US" sz="500" dirty="0">
                <a:sym typeface="+mn-ea"/>
              </a:rPr>
              <a:t> </a:t>
            </a:r>
            <a:r>
              <a:rPr lang="en-US" altLang="zh-CN" sz="500" dirty="0">
                <a:sym typeface="+mn-ea"/>
              </a:rPr>
              <a:t>Frequency (low voltage high frequency)/Duty Cycle</a:t>
            </a:r>
            <a:endParaRPr lang="en-US" altLang="zh-CN" sz="500" dirty="0">
              <a:solidFill>
                <a:schemeClr val="tx1"/>
              </a:solidFill>
              <a:sym typeface="+mn-ea"/>
            </a:endParaRPr>
          </a:p>
          <a:p>
            <a:pPr marL="161925" indent="0" algn="just" fontAlgn="auto">
              <a:lnSpc>
                <a:spcPct val="100000"/>
              </a:lnSpc>
            </a:pPr>
            <a:r>
              <a:rPr lang="en-US" altLang="zh-CN" sz="500" dirty="0">
                <a:sym typeface="+mn-ea"/>
              </a:rPr>
              <a:t>3f. </a:t>
            </a:r>
            <a:r>
              <a:rPr lang="en-US" sz="500" dirty="0">
                <a:sym typeface="+mn-ea"/>
              </a:rPr>
              <a:t>DC Current (mA&amp;</a:t>
            </a:r>
            <a:r>
              <a:rPr lang="en-US" altLang="zh-CN" sz="500" dirty="0">
                <a:sym typeface="+mn-ea"/>
              </a:rPr>
              <a:t>A)</a:t>
            </a:r>
            <a:r>
              <a:rPr lang="en-US" altLang="zh-CN" sz="500" dirty="0">
                <a:solidFill>
                  <a:schemeClr val="tx1"/>
                </a:solidFill>
                <a:sym typeface="+mn-ea"/>
              </a:rPr>
              <a:t>/</a:t>
            </a:r>
            <a:r>
              <a:rPr lang="en-US" sz="500" dirty="0">
                <a:sym typeface="+mn-ea"/>
              </a:rPr>
              <a:t>AC Current (mA&amp;</a:t>
            </a:r>
            <a:r>
              <a:rPr lang="en-US" altLang="zh-CN" sz="500" dirty="0">
                <a:sym typeface="+mn-ea"/>
              </a:rPr>
              <a:t>A)</a:t>
            </a:r>
            <a:endParaRPr lang="en-US" sz="500" dirty="0">
              <a:solidFill>
                <a:schemeClr val="tx1"/>
              </a:solidFill>
              <a:sym typeface="+mn-ea"/>
            </a:endParaRPr>
          </a:p>
          <a:p>
            <a:pPr marL="161925" indent="0" algn="just" fontAlgn="auto">
              <a:lnSpc>
                <a:spcPct val="100000"/>
              </a:lnSpc>
            </a:pPr>
            <a:r>
              <a:rPr lang="en-US" altLang="zh-CN" sz="500" dirty="0">
                <a:sym typeface="+mn-ea"/>
              </a:rPr>
              <a:t>3g. </a:t>
            </a:r>
            <a:r>
              <a:rPr lang="en-US" sz="500" dirty="0">
                <a:sym typeface="+mn-ea"/>
              </a:rPr>
              <a:t>DC Current (</a:t>
            </a:r>
            <a:r>
              <a:rPr lang="zh-CN" altLang="en-US" sz="500" dirty="0">
                <a:latin typeface="Calibri" panose="020F0502020204030204" charset="0"/>
                <a:cs typeface="Calibri" panose="020F0502020204030204" charset="0"/>
                <a:sym typeface="+mn-ea"/>
              </a:rPr>
              <a:t>μ</a:t>
            </a:r>
            <a:r>
              <a:rPr lang="en-US" altLang="zh-CN" sz="500" dirty="0">
                <a:latin typeface="Calibri" panose="020F0502020204030204" charset="0"/>
                <a:cs typeface="Calibri" panose="020F0502020204030204" charset="0"/>
                <a:sym typeface="+mn-ea"/>
              </a:rPr>
              <a:t>A</a:t>
            </a:r>
            <a:r>
              <a:rPr lang="en-US" altLang="zh-CN" sz="500" dirty="0">
                <a:sym typeface="+mn-ea"/>
              </a:rPr>
              <a:t>)/</a:t>
            </a:r>
            <a:r>
              <a:rPr lang="en-US" sz="500" dirty="0">
                <a:sym typeface="+mn-ea"/>
              </a:rPr>
              <a:t>AC Current (</a:t>
            </a:r>
            <a:r>
              <a:rPr lang="zh-CN" altLang="en-US" sz="500" dirty="0">
                <a:latin typeface="Calibri" panose="020F0502020204030204" charset="0"/>
                <a:cs typeface="Calibri" panose="020F0502020204030204" charset="0"/>
                <a:sym typeface="+mn-ea"/>
              </a:rPr>
              <a:t>μ</a:t>
            </a:r>
            <a:r>
              <a:rPr lang="en-US" altLang="zh-CN" sz="500" dirty="0">
                <a:latin typeface="Calibri" panose="020F0502020204030204" charset="0"/>
                <a:cs typeface="Calibri" panose="020F0502020204030204" charset="0"/>
                <a:sym typeface="+mn-ea"/>
              </a:rPr>
              <a:t>A</a:t>
            </a:r>
            <a:r>
              <a:rPr lang="en-US" altLang="zh-CN" sz="500" dirty="0">
                <a:sym typeface="+mn-ea"/>
              </a:rPr>
              <a:t>)</a:t>
            </a:r>
            <a:endParaRPr lang="en-US" altLang="zh-CN" sz="500" dirty="0">
              <a:solidFill>
                <a:schemeClr val="tx1"/>
              </a:solidFill>
              <a:sym typeface="+mn-ea"/>
            </a:endParaRPr>
          </a:p>
          <a:p>
            <a:pPr marL="161925" indent="0" algn="just" fontAlgn="auto">
              <a:lnSpc>
                <a:spcPct val="100000"/>
              </a:lnSpc>
            </a:pPr>
            <a:r>
              <a:rPr lang="en-US" altLang="zh-CN" sz="500" dirty="0">
                <a:sym typeface="+mn-ea"/>
              </a:rPr>
              <a:t>3h. Square Wave Output</a:t>
            </a:r>
            <a:endParaRPr lang="en-US" altLang="zh-CN" sz="500" dirty="0">
              <a:solidFill>
                <a:schemeClr val="tx1"/>
              </a:solidFill>
              <a:ea typeface="Calibri (正文)" charset="0"/>
              <a:sym typeface="+mn-ea"/>
            </a:endParaRPr>
          </a:p>
          <a:p>
            <a:pPr marL="172720" indent="-71755" algn="just" fontAlgn="auto">
              <a:lnSpc>
                <a:spcPct val="100000"/>
              </a:lnSpc>
            </a:pPr>
            <a:r>
              <a:rPr lang="en-US" altLang="zh-CN" sz="500" dirty="0">
                <a:solidFill>
                  <a:schemeClr val="tx1"/>
                </a:solidFill>
                <a:ea typeface="Calibri (正文)" charset="0"/>
                <a:sym typeface="+mn-ea"/>
              </a:rPr>
              <a:t>4. Am</a:t>
            </a:r>
            <a:r>
              <a:rPr lang="en-US" altLang="zh-CN" sz="500" dirty="0">
                <a:ea typeface="Calibri (正文)" charset="0"/>
                <a:sym typeface="+mn-ea"/>
              </a:rPr>
              <a:t>A: Input terminal for current (mA&amp;A) measurements.</a:t>
            </a:r>
          </a:p>
          <a:p>
            <a:pPr marL="172720" indent="-71755" algn="just" fontAlgn="auto">
              <a:lnSpc>
                <a:spcPct val="100000"/>
              </a:lnSpc>
            </a:pPr>
            <a:r>
              <a:rPr lang="en-US" altLang="zh-CN" sz="500" dirty="0">
                <a:ea typeface="Calibri (正文)" charset="0"/>
                <a:sym typeface="+mn-ea"/>
              </a:rPr>
              <a:t>5. COM: Common terminal for all measurements.</a:t>
            </a:r>
            <a:endParaRPr lang="en-US" altLang="zh-CN" sz="500" dirty="0">
              <a:solidFill>
                <a:schemeClr val="tx1"/>
              </a:solidFill>
              <a:ea typeface="Calibri (正文)" charset="0"/>
              <a:sym typeface="+mn-ea"/>
            </a:endParaRPr>
          </a:p>
          <a:p>
            <a:pPr marL="100965" indent="0" algn="just" fontAlgn="auto">
              <a:lnSpc>
                <a:spcPct val="100000"/>
              </a:lnSpc>
            </a:pPr>
            <a:r>
              <a:rPr lang="en-US" altLang="zh-CN" sz="500" dirty="0">
                <a:solidFill>
                  <a:schemeClr val="tx1"/>
                </a:solidFill>
                <a:ea typeface="Calibri (正文)" charset="0"/>
                <a:sym typeface="+mn-ea"/>
              </a:rPr>
              <a:t>6. V</a:t>
            </a:r>
            <a:r>
              <a:rPr lang="zh-CN" altLang="en-US" sz="500" dirty="0">
                <a:solidFill>
                  <a:schemeClr val="tx1"/>
                </a:solidFill>
                <a:ea typeface="Calibri (正文)" charset="0"/>
                <a:sym typeface="+mn-ea"/>
              </a:rPr>
              <a:t>Ω</a:t>
            </a:r>
            <a:r>
              <a:rPr lang="en-US" altLang="zh-CN" sz="500" dirty="0">
                <a:solidFill>
                  <a:schemeClr val="tx1"/>
                </a:solidFill>
                <a:ea typeface="Calibri (正文)" charset="0"/>
                <a:sym typeface="+mn-ea"/>
              </a:rPr>
              <a:t>Hz: Input terminal for voltage, current (</a:t>
            </a:r>
            <a:r>
              <a:rPr lang="zh-CN" altLang="en-US" sz="500" dirty="0">
                <a:latin typeface="Calibri" panose="020F0502020204030204" charset="0"/>
                <a:cs typeface="Calibri" panose="020F0502020204030204" charset="0"/>
                <a:sym typeface="+mn-ea"/>
              </a:rPr>
              <a:t>μ</a:t>
            </a:r>
            <a:r>
              <a:rPr lang="en-US" altLang="zh-CN" sz="500" dirty="0">
                <a:latin typeface="Calibri" panose="020F0502020204030204" charset="0"/>
                <a:cs typeface="Calibri" panose="020F0502020204030204" charset="0"/>
                <a:sym typeface="+mn-ea"/>
              </a:rPr>
              <a:t>A</a:t>
            </a:r>
            <a:r>
              <a:rPr lang="en-US" altLang="zh-CN" sz="500" dirty="0">
                <a:solidFill>
                  <a:schemeClr val="tx1"/>
                </a:solidFill>
                <a:ea typeface="Calibri (正文)" charset="0"/>
                <a:sym typeface="+mn-ea"/>
              </a:rPr>
              <a:t>), frequency, duty cycle, resistance, </a:t>
            </a:r>
          </a:p>
          <a:p>
            <a:pPr marL="100965" indent="0" algn="just" fontAlgn="auto">
              <a:lnSpc>
                <a:spcPct val="100000"/>
              </a:lnSpc>
            </a:pPr>
            <a:r>
              <a:rPr lang="en-US" altLang="zh-CN" sz="500" dirty="0">
                <a:solidFill>
                  <a:schemeClr val="tx1"/>
                </a:solidFill>
                <a:ea typeface="Calibri (正文)" charset="0"/>
                <a:sym typeface="+mn-ea"/>
              </a:rPr>
              <a:t>     continuity, diode, capacitance measurements. Outout terminal for square wave.</a:t>
            </a:r>
          </a:p>
          <a:p>
            <a:pPr marL="0" indent="0" algn="just" fontAlgn="auto">
              <a:lnSpc>
                <a:spcPct val="100000"/>
              </a:lnSpc>
              <a:spcAft>
                <a:spcPts val="100"/>
              </a:spcAft>
            </a:pPr>
            <a:r>
              <a:rPr lang="en-US" altLang="zh-CN" sz="500" dirty="0">
                <a:latin typeface="Calibri" panose="020F0502020204030204" charset="0"/>
                <a:sym typeface="+mn-ea"/>
              </a:rPr>
              <a:t>(2)</a:t>
            </a:r>
            <a:r>
              <a:rPr lang="zh-CN" altLang="zh-CN" sz="500" dirty="0">
                <a:latin typeface="Calibri" panose="020F0502020204030204" charset="0"/>
                <a:sym typeface="+mn-ea"/>
              </a:rPr>
              <a:t> </a:t>
            </a:r>
            <a:r>
              <a:rPr lang="en-US" altLang="zh-CN" sz="500" dirty="0">
                <a:latin typeface="Calibri" panose="020F0502020204030204" charset="0"/>
                <a:sym typeface="+mn-ea"/>
              </a:rPr>
              <a:t>Measure AC/DC Voltage</a:t>
            </a:r>
            <a:endParaRPr lang="en-US" altLang="zh-CN" sz="500" dirty="0">
              <a:latin typeface="Calibri" panose="020F0502020204030204" charset="0"/>
            </a:endParaRPr>
          </a:p>
          <a:p>
            <a:pPr marL="86360" indent="0" algn="just" fontAlgn="auto">
              <a:lnSpc>
                <a:spcPct val="100000"/>
              </a:lnSpc>
            </a:pPr>
            <a:r>
              <a:rPr lang="en-US" altLang="zh-CN" sz="500" dirty="0">
                <a:latin typeface="Calibri" panose="020F0502020204030204" charset="0"/>
                <a:ea typeface="Calibri (正文)" charset="0"/>
                <a:sym typeface="+mn-ea"/>
              </a:rPr>
              <a:t>1. Connect the black test lead to the COM Terminal and connect the red test lead to         </a:t>
            </a:r>
            <a:endParaRPr lang="en-US" altLang="zh-CN" sz="500" dirty="0">
              <a:latin typeface="Calibri" panose="020F0502020204030204" charset="0"/>
              <a:ea typeface="Calibri (正文)" charset="0"/>
            </a:endParaRPr>
          </a:p>
          <a:p>
            <a:pPr marL="86360" indent="0" algn="just" fontAlgn="auto">
              <a:lnSpc>
                <a:spcPct val="100000"/>
              </a:lnSpc>
            </a:pPr>
            <a:r>
              <a:rPr lang="en-US" altLang="zh-CN" sz="500" dirty="0">
                <a:latin typeface="Calibri" panose="020F0502020204030204" charset="0"/>
                <a:ea typeface="Calibri (正文)" charset="0"/>
                <a:sym typeface="+mn-ea"/>
              </a:rPr>
              <a:t>     the V</a:t>
            </a:r>
            <a:r>
              <a:rPr lang="en-US" altLang="zh-CN" sz="500" dirty="0">
                <a:solidFill>
                  <a:srgbClr val="000000"/>
                </a:solidFill>
                <a:latin typeface="Calibri" panose="020F0502020204030204" charset="0"/>
                <a:ea typeface="Calibri" panose="020F0502020204030204" charset="0"/>
                <a:cs typeface="Calibri" panose="020F0502020204030204" charset="0"/>
                <a:sym typeface="+mn-ea"/>
              </a:rPr>
              <a:t>Ω</a:t>
            </a:r>
            <a:r>
              <a:rPr lang="en-US" altLang="zh-CN" sz="500" dirty="0">
                <a:latin typeface="Calibri" panose="020F0502020204030204" charset="0"/>
                <a:ea typeface="Calibri (正文)" charset="0"/>
                <a:sym typeface="+mn-ea"/>
              </a:rPr>
              <a:t>Hz Terminal;</a:t>
            </a:r>
            <a:endParaRPr lang="en-US" altLang="zh-CN" sz="500" dirty="0">
              <a:latin typeface="Calibri" panose="020F0502020204030204" charset="0"/>
              <a:ea typeface="Calibri (正文)" charset="0"/>
            </a:endParaRPr>
          </a:p>
          <a:p>
            <a:pPr marL="86360" indent="0" algn="just" fontAlgn="auto">
              <a:lnSpc>
                <a:spcPct val="100000"/>
              </a:lnSpc>
            </a:pPr>
            <a:r>
              <a:rPr lang="en-US" altLang="zh-CN" sz="500" dirty="0">
                <a:latin typeface="Calibri" panose="020F0502020204030204" charset="0"/>
                <a:ea typeface="Calibri (正文)" charset="0"/>
                <a:sym typeface="+mn-ea"/>
              </a:rPr>
              <a:t>2. Turn the rotary switch to the </a:t>
            </a:r>
            <a:r>
              <a:rPr lang="en-US" altLang="zh-CN" sz="500" dirty="0">
                <a:sym typeface="+mn-ea"/>
              </a:rPr>
              <a:t>DC Voltage (V)</a:t>
            </a:r>
            <a:r>
              <a:rPr lang="en-US" altLang="zh-CN" sz="500" dirty="0">
                <a:latin typeface="Calibri" panose="020F0502020204030204" charset="0"/>
                <a:ea typeface="Calibri (正文)" charset="0"/>
                <a:sym typeface="+mn-ea"/>
              </a:rPr>
              <a:t> Mode, or the </a:t>
            </a:r>
            <a:r>
              <a:rPr lang="en-US" altLang="zh-CN" sz="500" dirty="0">
                <a:sym typeface="+mn-ea"/>
              </a:rPr>
              <a:t>DC Voltage (mV)</a:t>
            </a:r>
            <a:r>
              <a:rPr lang="en-US" altLang="zh-CN" sz="500" dirty="0">
                <a:latin typeface="Calibri" panose="020F0502020204030204" charset="0"/>
                <a:ea typeface="Calibri (正文)" charset="0"/>
                <a:sym typeface="+mn-ea"/>
              </a:rPr>
              <a:t> Mode;</a:t>
            </a:r>
            <a:endParaRPr lang="en-US" altLang="zh-CN" sz="500" dirty="0">
              <a:latin typeface="Calibri" panose="020F0502020204030204" charset="0"/>
              <a:ea typeface="Calibri (正文)" charset="0"/>
            </a:endParaRPr>
          </a:p>
          <a:p>
            <a:pPr marL="86360" indent="0" algn="just" fontAlgn="auto">
              <a:lnSpc>
                <a:spcPct val="100000"/>
              </a:lnSpc>
            </a:pPr>
            <a:r>
              <a:rPr lang="en-US" altLang="zh-CN" sz="500" dirty="0">
                <a:latin typeface="Calibri" panose="020F0502020204030204" charset="0"/>
                <a:ea typeface="Calibri (正文)" charset="0"/>
                <a:sym typeface="+mn-ea"/>
              </a:rPr>
              <a:t>3. Press SELECT to toggle between AC/DC;</a:t>
            </a:r>
            <a:endParaRPr lang="en-US" altLang="zh-CN" sz="500" dirty="0">
              <a:latin typeface="Calibri" panose="020F0502020204030204" charset="0"/>
              <a:ea typeface="Calibri (正文)" charset="0"/>
            </a:endParaRPr>
          </a:p>
          <a:p>
            <a:pPr marL="86360" indent="0" algn="just" fontAlgn="auto">
              <a:lnSpc>
                <a:spcPct val="100000"/>
              </a:lnSpc>
            </a:pPr>
            <a:r>
              <a:rPr lang="en-US" altLang="zh-CN" sz="500" dirty="0">
                <a:latin typeface="Calibri" panose="020F0502020204030204" charset="0"/>
                <a:ea typeface="Calibri (正文)" charset="0"/>
                <a:sym typeface="+mn-ea"/>
              </a:rPr>
              <a:t>4. Touch the probes to the correct test points of the circuit to measure the voltage;</a:t>
            </a:r>
            <a:endParaRPr lang="en-US" altLang="zh-CN" sz="500" dirty="0">
              <a:latin typeface="Calibri" panose="020F0502020204030204" charset="0"/>
              <a:ea typeface="Calibri (正文)" charset="0"/>
            </a:endParaRPr>
          </a:p>
          <a:p>
            <a:pPr marL="86360" indent="0" algn="just" fontAlgn="auto">
              <a:lnSpc>
                <a:spcPct val="100000"/>
              </a:lnSpc>
            </a:pPr>
            <a:r>
              <a:rPr lang="en-US" altLang="zh-CN" sz="500" dirty="0">
                <a:latin typeface="Calibri" panose="020F0502020204030204" charset="0"/>
                <a:ea typeface="Calibri (正文)" charset="0"/>
                <a:sym typeface="+mn-ea"/>
              </a:rPr>
              <a:t>5. Read the measured voltage on the display.</a:t>
            </a:r>
            <a:endParaRPr lang="en-US" altLang="zh-CN" sz="500" dirty="0">
              <a:latin typeface="Calibri" panose="020F0502020204030204" charset="0"/>
              <a:ea typeface="Calibri (正文)" charset="0"/>
            </a:endParaRPr>
          </a:p>
          <a:p>
            <a:pPr marL="86360" indent="0" algn="just" fontAlgn="auto">
              <a:lnSpc>
                <a:spcPct val="100000"/>
              </a:lnSpc>
            </a:pPr>
            <a:r>
              <a:rPr lang="en-US" altLang="zh-CN" sz="500" dirty="0">
                <a:latin typeface="Calibri" panose="020F0502020204030204" charset="0"/>
                <a:ea typeface="Calibri (正文)" charset="0"/>
                <a:sym typeface="+mn-ea"/>
              </a:rPr>
              <a:t>*Caution:</a:t>
            </a:r>
            <a:endParaRPr lang="en-US" altLang="zh-CN" sz="500" dirty="0">
              <a:latin typeface="Calibri" panose="020F0502020204030204" charset="0"/>
              <a:ea typeface="Calibri (正文)" charset="0"/>
            </a:endParaRPr>
          </a:p>
          <a:p>
            <a:pPr marL="122555" indent="0" algn="just" fontAlgn="auto">
              <a:lnSpc>
                <a:spcPct val="100000"/>
              </a:lnSpc>
            </a:pPr>
            <a:r>
              <a:rPr lang="en-US" altLang="zh-CN" sz="500" dirty="0">
                <a:latin typeface="Calibri" panose="020F0502020204030204" charset="0"/>
                <a:ea typeface="Calibri (正文)" charset="0"/>
                <a:sym typeface="+mn-ea"/>
              </a:rPr>
              <a:t>a. Do not measure voltage that exceeds  the MAX Value as indicated in the </a:t>
            </a:r>
          </a:p>
          <a:p>
            <a:pPr marL="122555" indent="0" algn="just" fontAlgn="auto">
              <a:lnSpc>
                <a:spcPct val="100000"/>
              </a:lnSpc>
            </a:pPr>
            <a:r>
              <a:rPr lang="en-US" altLang="zh-CN" sz="500" dirty="0">
                <a:latin typeface="Calibri" panose="020F0502020204030204" charset="0"/>
                <a:ea typeface="Calibri (正文)" charset="0"/>
                <a:sym typeface="+mn-ea"/>
              </a:rPr>
              <a:t>     Specifications;</a:t>
            </a:r>
            <a:endParaRPr lang="en-US" altLang="zh-CN" sz="500" dirty="0">
              <a:latin typeface="Calibri" panose="020F0502020204030204" charset="0"/>
              <a:ea typeface="Calibri (正文)" charset="0"/>
            </a:endParaRPr>
          </a:p>
          <a:p>
            <a:pPr marL="122555" indent="0" algn="just" fontAlgn="auto">
              <a:lnSpc>
                <a:spcPct val="100000"/>
              </a:lnSpc>
            </a:pPr>
            <a:r>
              <a:rPr lang="en-US" altLang="zh-CN" sz="500" dirty="0">
                <a:latin typeface="Calibri" panose="020F0502020204030204" charset="0"/>
                <a:ea typeface="Calibri (正文)" charset="0"/>
                <a:sym typeface="+mn-ea"/>
              </a:rPr>
              <a:t>b. Do not touch high voltage circuit during measurements.</a:t>
            </a:r>
            <a:endParaRPr lang="en-US" altLang="zh-CN" sz="500" dirty="0">
              <a:solidFill>
                <a:schemeClr val="tx1"/>
              </a:solidFill>
              <a:ea typeface="Calibri (正文)" charset="0"/>
              <a:sym typeface="+mn-ea"/>
            </a:endParaRPr>
          </a:p>
        </p:txBody>
      </p:sp>
      <p:graphicFrame>
        <p:nvGraphicFramePr>
          <p:cNvPr id="6" name="表格 -1"/>
          <p:cNvGraphicFramePr/>
          <p:nvPr>
            <p:extLst>
              <p:ext uri="{D42A27DB-BD31-4B8C-83A1-F6EECF244321}">
                <p14:modId xmlns:p14="http://schemas.microsoft.com/office/powerpoint/2010/main" val="2883476299"/>
              </p:ext>
            </p:extLst>
          </p:nvPr>
        </p:nvGraphicFramePr>
        <p:xfrm>
          <a:off x="2982595" y="1461135"/>
          <a:ext cx="2162175" cy="2133600"/>
        </p:xfrm>
        <a:graphic>
          <a:graphicData uri="http://schemas.openxmlformats.org/drawingml/2006/table">
            <a:tbl>
              <a:tblPr firstRow="1" bandRow="1">
                <a:tableStyleId>{5C22544A-7EE6-4342-B048-85BDC9FD1C3A}</a:tableStyleId>
              </a:tblPr>
              <a:tblGrid>
                <a:gridCol w="389255">
                  <a:extLst>
                    <a:ext uri="{9D8B030D-6E8A-4147-A177-3AD203B41FA5}">
                      <a16:colId xmlns:a16="http://schemas.microsoft.com/office/drawing/2014/main" val="20000"/>
                    </a:ext>
                  </a:extLst>
                </a:gridCol>
                <a:gridCol w="325755">
                  <a:extLst>
                    <a:ext uri="{9D8B030D-6E8A-4147-A177-3AD203B41FA5}">
                      <a16:colId xmlns:a16="http://schemas.microsoft.com/office/drawing/2014/main" val="20001"/>
                    </a:ext>
                  </a:extLst>
                </a:gridCol>
                <a:gridCol w="372745">
                  <a:extLst>
                    <a:ext uri="{9D8B030D-6E8A-4147-A177-3AD203B41FA5}">
                      <a16:colId xmlns:a16="http://schemas.microsoft.com/office/drawing/2014/main" val="20002"/>
                    </a:ext>
                  </a:extLst>
                </a:gridCol>
                <a:gridCol w="387350">
                  <a:extLst>
                    <a:ext uri="{9D8B030D-6E8A-4147-A177-3AD203B41FA5}">
                      <a16:colId xmlns:a16="http://schemas.microsoft.com/office/drawing/2014/main" val="20003"/>
                    </a:ext>
                  </a:extLst>
                </a:gridCol>
                <a:gridCol w="366395">
                  <a:extLst>
                    <a:ext uri="{9D8B030D-6E8A-4147-A177-3AD203B41FA5}">
                      <a16:colId xmlns:a16="http://schemas.microsoft.com/office/drawing/2014/main" val="20004"/>
                    </a:ext>
                  </a:extLst>
                </a:gridCol>
                <a:gridCol w="320675">
                  <a:extLst>
                    <a:ext uri="{9D8B030D-6E8A-4147-A177-3AD203B41FA5}">
                      <a16:colId xmlns:a16="http://schemas.microsoft.com/office/drawing/2014/main" val="20005"/>
                    </a:ext>
                  </a:extLst>
                </a:gridCol>
              </a:tblGrid>
              <a:tr h="0">
                <a:tc gridSpan="6">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Electrical Specifications</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7E6E6"/>
                    </a:solid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0">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Function</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Range</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Resolution</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Accuracy</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MAX. Value</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Other</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rowSpan="4">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DC Voltage</a:t>
                      </a:r>
                    </a:p>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0.1mV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6">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±(0.5%+3)</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4">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6">
                  <a:txBody>
                    <a:bodyPr/>
                    <a:lstStyle/>
                    <a:p>
                      <a:pPr marL="0" indent="0" algn="ctr">
                        <a:buNone/>
                      </a:pPr>
                      <a:endParaRPr lang="zh-CN" altLang="en-US" sz="500" b="0" u="none">
                        <a:solidFill>
                          <a:srgbClr val="000000"/>
                        </a:solidFill>
                        <a:latin typeface="Calibri" panose="020F0502020204030204" charset="0"/>
                        <a:ea typeface="Calibri" panose="020F0502020204030204" charset="0"/>
                        <a:cs typeface="Calibri" panose="020F0502020204030204" charset="0"/>
                      </a:endParaRP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0.001V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03"/>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0.01V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04"/>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05"/>
                  </a:ext>
                </a:extLst>
              </a:tr>
              <a:tr h="0">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DC Voltage</a:t>
                      </a:r>
                    </a:p>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(mV)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9.999mV   </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0.001mV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06"/>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99.99mV    </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0.01mV   </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07"/>
                  </a:ext>
                </a:extLst>
              </a:tr>
              <a:tr h="0">
                <a:tc rowSpan="4">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AC Voltage</a:t>
                      </a:r>
                    </a:p>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0.1mV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6">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±(1.0%+3)</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4">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750V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6">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40Hz-1kHz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0.001V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09"/>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0.01V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10"/>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750.0V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11"/>
                  </a:ext>
                </a:extLst>
              </a:tr>
              <a:tr h="0">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AC Voltage</a:t>
                      </a:r>
                    </a:p>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(mV)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9.999mV   </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0.001mV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99.99mV</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12"/>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99.99mV    </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0.01mV   </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13"/>
                  </a:ext>
                </a:extLst>
              </a:tr>
              <a:tr h="0">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DC Current </a:t>
                      </a:r>
                    </a:p>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(mA&amp;A)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0.1mA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±(1.0%+3)</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4">
                  <a:txBody>
                    <a:bodyPr/>
                    <a:lstStyle/>
                    <a:p>
                      <a:pPr marL="0" indent="0" algn="ctr">
                        <a:buNone/>
                      </a:pPr>
                      <a:endParaRPr lang="zh-CN" altLang="en-US" sz="500" b="0" u="none">
                        <a:solidFill>
                          <a:srgbClr val="000000"/>
                        </a:solidFill>
                        <a:latin typeface="Calibri" panose="020F0502020204030204" charset="0"/>
                        <a:ea typeface="Calibri" panose="020F0502020204030204" charset="0"/>
                        <a:cs typeface="Calibri" panose="020F0502020204030204" charset="0"/>
                      </a:endParaRP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0.001A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15"/>
                  </a:ext>
                </a:extLst>
              </a:tr>
              <a:tr h="0">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DC Current</a:t>
                      </a:r>
                    </a:p>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(μA)</a:t>
                      </a:r>
                      <a:endParaRPr lang="zh-CN" altLang="en-US" sz="500" b="0" u="none" dirty="0">
                        <a:solidFill>
                          <a:srgbClr val="000000"/>
                        </a:solidFill>
                        <a:latin typeface="Calibri" panose="020F0502020204030204" charset="0"/>
                        <a:ea typeface="Calibri" panose="020F0502020204030204" charset="0"/>
                        <a:cs typeface="Calibri" panose="020F0502020204030204" charset="0"/>
                      </a:endParaRP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99.99μA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0.01μA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±(0.8%+3)</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999.9μA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16"/>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999.9μA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0.1μA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17"/>
                  </a:ext>
                </a:extLst>
              </a:tr>
              <a:tr h="0">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AC Current </a:t>
                      </a:r>
                    </a:p>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 (mA&amp;A)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0.1mA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±(1.2%+3)</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4">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40Hz-1kHz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0.001A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19"/>
                  </a:ext>
                </a:extLst>
              </a:tr>
              <a:tr h="0">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AC Current</a:t>
                      </a:r>
                    </a:p>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(μA)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99.99μA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0.01μA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±(1.0%+3)</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999.9μA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20"/>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999.9μA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0.1μA</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21"/>
                  </a:ext>
                </a:extLst>
              </a:tr>
              <a:tr h="0">
                <a:tc rowSpan="6">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Resistance</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99.99Ω</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0.01Ω</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±(1.0%+3)</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6">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9.999MΩ</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6">
                  <a:txBody>
                    <a:bodyPr/>
                    <a:lstStyle/>
                    <a:p>
                      <a:pPr marL="0" indent="0" algn="ctr">
                        <a:buNone/>
                      </a:pPr>
                      <a:endParaRPr lang="zh-CN" altLang="en-US" sz="500" b="0" u="none">
                        <a:solidFill>
                          <a:srgbClr val="000000"/>
                        </a:solidFill>
                        <a:latin typeface="Calibri" panose="020F0502020204030204" charset="0"/>
                        <a:ea typeface="Calibri" panose="020F0502020204030204" charset="0"/>
                        <a:cs typeface="Calibri" panose="020F0502020204030204" charset="0"/>
                      </a:endParaRP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22"/>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999.9Ω</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0.1Ω</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4">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±(0.5%+3)</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23"/>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9.999kΩ</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0.001kΩ</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24"/>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99.99kΩ</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0.01kΩ</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25"/>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999.9kΩ</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0.1kΩ</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26"/>
                  </a:ext>
                </a:extLst>
              </a:tr>
              <a:tr h="0">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9.999MΩ</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0.001MΩ</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±(1.5%+3)</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27"/>
                  </a:ext>
                </a:extLst>
              </a:tr>
            </a:tbl>
          </a:graphicData>
        </a:graphic>
      </p:graphicFrame>
      <p:graphicFrame>
        <p:nvGraphicFramePr>
          <p:cNvPr id="2" name="表格 1"/>
          <p:cNvGraphicFramePr/>
          <p:nvPr>
            <p:extLst>
              <p:ext uri="{D42A27DB-BD31-4B8C-83A1-F6EECF244321}">
                <p14:modId xmlns:p14="http://schemas.microsoft.com/office/powerpoint/2010/main" val="2148486014"/>
              </p:ext>
            </p:extLst>
          </p:nvPr>
        </p:nvGraphicFramePr>
        <p:xfrm>
          <a:off x="5464810" y="274955"/>
          <a:ext cx="2458720" cy="3319764"/>
        </p:xfrm>
        <a:graphic>
          <a:graphicData uri="http://schemas.openxmlformats.org/drawingml/2006/table">
            <a:tbl>
              <a:tblPr firstRow="1" bandRow="1">
                <a:tableStyleId>{5C22544A-7EE6-4342-B048-85BDC9FD1C3A}</a:tableStyleId>
              </a:tblPr>
              <a:tblGrid>
                <a:gridCol w="617855">
                  <a:extLst>
                    <a:ext uri="{9D8B030D-6E8A-4147-A177-3AD203B41FA5}">
                      <a16:colId xmlns:a16="http://schemas.microsoft.com/office/drawing/2014/main" val="20000"/>
                    </a:ext>
                  </a:extLst>
                </a:gridCol>
                <a:gridCol w="415290">
                  <a:extLst>
                    <a:ext uri="{9D8B030D-6E8A-4147-A177-3AD203B41FA5}">
                      <a16:colId xmlns:a16="http://schemas.microsoft.com/office/drawing/2014/main" val="20001"/>
                    </a:ext>
                  </a:extLst>
                </a:gridCol>
                <a:gridCol w="322580">
                  <a:extLst>
                    <a:ext uri="{9D8B030D-6E8A-4147-A177-3AD203B41FA5}">
                      <a16:colId xmlns:a16="http://schemas.microsoft.com/office/drawing/2014/main" val="20002"/>
                    </a:ext>
                  </a:extLst>
                </a:gridCol>
                <a:gridCol w="368300">
                  <a:extLst>
                    <a:ext uri="{9D8B030D-6E8A-4147-A177-3AD203B41FA5}">
                      <a16:colId xmlns:a16="http://schemas.microsoft.com/office/drawing/2014/main" val="20003"/>
                    </a:ext>
                  </a:extLst>
                </a:gridCol>
                <a:gridCol w="366395">
                  <a:extLst>
                    <a:ext uri="{9D8B030D-6E8A-4147-A177-3AD203B41FA5}">
                      <a16:colId xmlns:a16="http://schemas.microsoft.com/office/drawing/2014/main" val="20004"/>
                    </a:ext>
                  </a:extLst>
                </a:gridCol>
                <a:gridCol w="368300">
                  <a:extLst>
                    <a:ext uri="{9D8B030D-6E8A-4147-A177-3AD203B41FA5}">
                      <a16:colId xmlns:a16="http://schemas.microsoft.com/office/drawing/2014/main" val="20005"/>
                    </a:ext>
                  </a:extLst>
                </a:gridCol>
              </a:tblGrid>
              <a:tr h="84995">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Function</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9525"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Range</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Resolution</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Accuracy</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9525"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MAX. Value</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9525"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Other</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9525"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4995">
                <a:tc rowSpan="7">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Capacitance</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lgn="ctr">
                      <a:solidFill>
                        <a:srgbClr val="000000"/>
                      </a:solidFill>
                      <a:prstDash val="solid"/>
                      <a:roun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9.999nF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0.001nF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±(5.0%+20)</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lgn="ctr">
                      <a:solidFill>
                        <a:srgbClr val="000000"/>
                      </a:solidFill>
                      <a:prstDash val="solid"/>
                      <a:roun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7">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lgn="ctr">
                      <a:solidFill>
                        <a:srgbClr val="000000"/>
                      </a:solidFill>
                      <a:prstDash val="solid"/>
                      <a:roun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7">
                  <a:txBody>
                    <a:bodyPr/>
                    <a:lstStyle/>
                    <a:p>
                      <a:pPr marL="0" indent="0" algn="ctr">
                        <a:buNone/>
                      </a:pPr>
                      <a:endParaRPr lang="zh-CN" altLang="en-US" sz="500" b="0" u="none">
                        <a:solidFill>
                          <a:srgbClr val="000000"/>
                        </a:solidFill>
                        <a:latin typeface="Calibri" panose="020F0502020204030204" charset="0"/>
                        <a:ea typeface="Calibri" panose="020F0502020204030204" charset="0"/>
                        <a:cs typeface="Calibri" panose="020F0502020204030204" charset="0"/>
                      </a:endParaRP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lgn="ctr">
                      <a:solidFill>
                        <a:srgbClr val="000000"/>
                      </a:solidFill>
                      <a:prstDash val="solid"/>
                      <a:roun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4995">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99.99nF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0.01nF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±(2.0%+5)</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02"/>
                  </a:ext>
                </a:extLst>
              </a:tr>
              <a:tr h="84995">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999.9nF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0.1nF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03"/>
                  </a:ext>
                </a:extLst>
              </a:tr>
              <a:tr h="84995">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9.999μF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0.001μF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04"/>
                  </a:ext>
                </a:extLst>
              </a:tr>
              <a:tr h="84995">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99.99μF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0.01μF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05"/>
                  </a:ext>
                </a:extLst>
              </a:tr>
              <a:tr h="84995">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999.9μF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0.1μF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06"/>
                  </a:ext>
                </a:extLst>
              </a:tr>
              <a:tr h="84995">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0.001mF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±(5.0%+5)</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07"/>
                  </a:ext>
                </a:extLst>
              </a:tr>
              <a:tr h="84995">
                <a:tc rowSpan="6">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Frequency</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0.01Hz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6">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±(0.1%+2)</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6">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6">
                  <a:txBody>
                    <a:bodyPr/>
                    <a:lstStyle/>
                    <a:p>
                      <a:pPr marL="0" indent="0" algn="ctr">
                        <a:buNone/>
                      </a:pPr>
                      <a:endParaRPr lang="zh-CN" altLang="en-US" sz="500" b="0" u="none">
                        <a:solidFill>
                          <a:srgbClr val="000000"/>
                        </a:solidFill>
                        <a:latin typeface="Calibri" panose="020F0502020204030204" charset="0"/>
                        <a:ea typeface="Calibri" panose="020F0502020204030204" charset="0"/>
                        <a:cs typeface="Calibri" panose="020F0502020204030204" charset="0"/>
                      </a:endParaRP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84995">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09"/>
                  </a:ext>
                </a:extLst>
              </a:tr>
              <a:tr h="84995">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9.999kHz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0.001kHz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10"/>
                  </a:ext>
                </a:extLst>
              </a:tr>
              <a:tr h="84995">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99.99kHz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0.01kHz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11"/>
                  </a:ext>
                </a:extLst>
              </a:tr>
              <a:tr h="84995">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999.9kHz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0.1kHz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extLst>
                  <a:ext uri="{0D108BD9-81ED-4DB2-BD59-A6C34878D82A}">
                    <a16:rowId xmlns:a16="http://schemas.microsoft.com/office/drawing/2014/main" val="10012"/>
                  </a:ext>
                </a:extLst>
              </a:tr>
              <a:tr h="84995">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9.999MHz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0.001MHz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13"/>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Duty Cycle</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1%~99%</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±(0.1%+2)</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endParaRPr lang="zh-CN" altLang="en-US" sz="500" b="0" u="none">
                        <a:solidFill>
                          <a:srgbClr val="000000"/>
                        </a:solidFill>
                        <a:latin typeface="Calibri" panose="020F0502020204030204" charset="0"/>
                        <a:ea typeface="Calibri" panose="020F0502020204030204" charset="0"/>
                        <a:cs typeface="Calibri" panose="020F0502020204030204" charset="0"/>
                      </a:endParaRP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endParaRPr lang="zh-CN" altLang="en-US" sz="500" b="0" u="none">
                        <a:solidFill>
                          <a:srgbClr val="000000"/>
                        </a:solidFill>
                        <a:latin typeface="Calibri" panose="020F0502020204030204" charset="0"/>
                        <a:ea typeface="Calibri" panose="020F0502020204030204" charset="0"/>
                        <a:cs typeface="Calibri" panose="020F0502020204030204" charset="0"/>
                      </a:endParaRP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Diode</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15"/>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Continuity</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16"/>
                  </a:ext>
                </a:extLst>
              </a:tr>
              <a:tr h="174949">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Square Wave Output</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50Hz/100Hz/200Hz/300Hz/400Hz/500Hz/600Hz/700Hz/800Hz/</a:t>
                      </a:r>
                    </a:p>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900Hz/1000Hz/2000Hz/3000Hz/4000Hz/5000Hz</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tcPr>
                </a:tc>
                <a:tc hMerge="1">
                  <a:txBody>
                    <a:bodyPr/>
                    <a:lstStyle/>
                    <a:p>
                      <a:endParaRPr lang="zh-CN"/>
                    </a:p>
                  </a:txBody>
                  <a:tcPr>
                    <a:lnT w="6350" cap="flat" cmpd="sng">
                      <a:solidFill>
                        <a:srgbClr val="000000"/>
                      </a:solidFill>
                      <a:prstDash val="solid"/>
                      <a:headEnd type="none" w="med" len="med"/>
                      <a:tailEnd type="none" w="med" len="med"/>
                    </a:lnT>
                  </a:tcPr>
                </a:tc>
                <a:tc hMerge="1">
                  <a:txBody>
                    <a:bodyPr/>
                    <a:lstStyle/>
                    <a:p>
                      <a:endParaRPr lang="zh-CN"/>
                    </a:p>
                  </a:txBody>
                  <a:tcPr>
                    <a:lnT w="6350" cap="flat" cmpd="sng">
                      <a:solidFill>
                        <a:srgbClr val="000000"/>
                      </a:solidFill>
                      <a:prstDash val="solid"/>
                      <a:headEnd type="none" w="med" len="med"/>
                      <a:tailEnd type="none" w="med" len="med"/>
                    </a:lnT>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tcPr>
                </a:tc>
                <a:extLst>
                  <a:ext uri="{0D108BD9-81ED-4DB2-BD59-A6C34878D82A}">
                    <a16:rowId xmlns:a16="http://schemas.microsoft.com/office/drawing/2014/main" val="10017"/>
                  </a:ext>
                </a:extLst>
              </a:tr>
              <a:tr h="84995">
                <a:tc gridSpan="6">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General Specifications</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7E6E6"/>
                    </a:solid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18"/>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Display</a:t>
                      </a:r>
                      <a:r>
                        <a:rPr lang="zh-CN" altLang="en-US" sz="500" b="0" u="none">
                          <a:solidFill>
                            <a:srgbClr val="000000"/>
                          </a:solidFill>
                          <a:latin typeface="Calibri" panose="020F0502020204030204" charset="0"/>
                          <a:ea typeface="宋体" panose="02010600030101010101" pitchFamily="2" charset="-122"/>
                          <a:cs typeface="宋体" panose="02010600030101010101" pitchFamily="2" charset="-122"/>
                        </a:rPr>
                        <a:t>（</a:t>
                      </a:r>
                      <a:r>
                        <a:rPr lang="en-US" altLang="zh-CN" sz="500" b="0" u="none" dirty="0">
                          <a:solidFill>
                            <a:srgbClr val="000000"/>
                          </a:solidFill>
                          <a:latin typeface="Calibri" panose="020F0502020204030204" charset="0"/>
                          <a:ea typeface="Calibri" panose="020F0502020204030204" charset="0"/>
                          <a:cs typeface="Calibri" panose="020F0502020204030204" charset="0"/>
                        </a:rPr>
                        <a:t>LCD</a:t>
                      </a:r>
                      <a:r>
                        <a:rPr lang="zh-CN" altLang="en-US" sz="500" b="0" u="none">
                          <a:solidFill>
                            <a:srgbClr val="000000"/>
                          </a:solidFill>
                          <a:latin typeface="Calibri" panose="020F0502020204030204" charset="0"/>
                          <a:ea typeface="宋体" panose="02010600030101010101" pitchFamily="2" charset="-122"/>
                          <a:cs typeface="宋体" panose="02010600030101010101" pitchFamily="2" charset="-122"/>
                        </a:rPr>
                        <a:t>）</a:t>
                      </a:r>
                      <a:endParaRPr lang="zh-CN" altLang="en-US" sz="500" b="0" u="none">
                        <a:solidFill>
                          <a:srgbClr val="000000"/>
                        </a:solidFill>
                        <a:latin typeface="Calibri" panose="020F0502020204030204" charset="0"/>
                        <a:ea typeface="Calibri" panose="020F0502020204030204" charset="0"/>
                        <a:cs typeface="Calibri" panose="020F0502020204030204" charset="0"/>
                      </a:endParaRP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9999 Counts</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19"/>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Ranging</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Auto/Manual</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20"/>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Material</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ABS</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21"/>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Update Rate</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3 Times/Second</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22"/>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Ture RMS</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23"/>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Back Light</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24"/>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Data Hold</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25"/>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Low Battery Alert</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26"/>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Auto Power Off</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27"/>
                  </a:ext>
                </a:extLst>
              </a:tr>
              <a:tr h="84995">
                <a:tc gridSpan="6">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Mechanical Specifications</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7E6E6"/>
                    </a:solid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28"/>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Dimension</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130*65*32mm</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29"/>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Weight</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dirty="0">
                          <a:solidFill>
                            <a:srgbClr val="000000"/>
                          </a:solidFill>
                          <a:latin typeface="Calibri" panose="020F0502020204030204" charset="0"/>
                          <a:ea typeface="宋体" panose="02010600030101010101" pitchFamily="2" charset="-122"/>
                          <a:cs typeface="宋体" panose="02010600030101010101" pitchFamily="2" charset="-122"/>
                          <a:sym typeface="+mn-ea"/>
                        </a:rPr>
                        <a:t>114g</a:t>
                      </a:r>
                      <a:endParaRPr lang="en-US" altLang="zh-CN" sz="500" b="0" u="none" dirty="0">
                        <a:solidFill>
                          <a:srgbClr val="000000"/>
                        </a:solidFill>
                        <a:latin typeface="Calibri" panose="020F0502020204030204" charset="0"/>
                        <a:ea typeface="Calibri" panose="020F0502020204030204" charset="0"/>
                        <a:cs typeface="Calibri" panose="020F0502020204030204" charset="0"/>
                      </a:endParaRP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30"/>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Battery Type</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1.5V AAA Batteries * 2</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31"/>
                  </a:ext>
                </a:extLst>
              </a:tr>
              <a:tr h="84995">
                <a:tc>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Warranty</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5">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One year</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32"/>
                  </a:ext>
                </a:extLst>
              </a:tr>
              <a:tr h="84995">
                <a:tc gridSpan="6">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Environmental Specifications</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E7E6E6"/>
                    </a:solid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33"/>
                  </a:ext>
                </a:extLst>
              </a:tr>
              <a:tr h="84995">
                <a:tc rowSpan="2">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Operating</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Temperature</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4">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0~40</a:t>
                      </a:r>
                      <a:r>
                        <a:rPr lang="en-US" altLang="zh-CN" sz="500" b="0" u="none" dirty="0">
                          <a:solidFill>
                            <a:srgbClr val="000000"/>
                          </a:solidFill>
                          <a:latin typeface="Calibri" panose="020F0502020204030204" charset="0"/>
                          <a:ea typeface="宋体" panose="02010600030101010101" pitchFamily="2" charset="-122"/>
                          <a:cs typeface="宋体" panose="02010600030101010101" pitchFamily="2" charset="-122"/>
                        </a:rPr>
                        <a:t>℃</a:t>
                      </a:r>
                      <a:endParaRPr lang="en-US" altLang="zh-CN" sz="500" b="0" u="none" dirty="0">
                        <a:solidFill>
                          <a:srgbClr val="000000"/>
                        </a:solidFill>
                        <a:latin typeface="Calibri" panose="020F0502020204030204" charset="0"/>
                        <a:ea typeface="Calibri" panose="020F0502020204030204" charset="0"/>
                        <a:cs typeface="Calibri" panose="020F0502020204030204" charset="0"/>
                      </a:endParaRP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34"/>
                  </a:ext>
                </a:extLst>
              </a:tr>
              <a:tr h="84995">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Humidity</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4">
                  <a:txBody>
                    <a:bodyPr/>
                    <a:lstStyle/>
                    <a:p>
                      <a:pPr marL="0" indent="0" algn="ctr">
                        <a:buNone/>
                      </a:pPr>
                      <a:r>
                        <a:rPr lang="zh-CN" altLang="en-US" sz="500" b="0" u="none">
                          <a:solidFill>
                            <a:srgbClr val="000000"/>
                          </a:solidFill>
                          <a:latin typeface="Calibri" panose="020F0502020204030204" charset="0"/>
                          <a:ea typeface="宋体" panose="02010600030101010101" pitchFamily="2" charset="-122"/>
                          <a:cs typeface="宋体" panose="02010600030101010101" pitchFamily="2" charset="-122"/>
                        </a:rPr>
                        <a:t>＜</a:t>
                      </a:r>
                      <a:r>
                        <a:rPr lang="en-US" altLang="zh-CN" sz="500" b="0" u="none" dirty="0">
                          <a:solidFill>
                            <a:srgbClr val="000000"/>
                          </a:solidFill>
                          <a:latin typeface="Calibri" panose="020F0502020204030204" charset="0"/>
                          <a:ea typeface="Calibri" panose="020F0502020204030204" charset="0"/>
                          <a:cs typeface="Calibri" panose="020F0502020204030204" charset="0"/>
                        </a:rPr>
                        <a:t>75%</a:t>
                      </a:r>
                      <a:endParaRPr lang="zh-CN" altLang="en-US" sz="500" b="0" u="none">
                        <a:solidFill>
                          <a:srgbClr val="000000"/>
                        </a:solidFill>
                        <a:latin typeface="Calibri" panose="020F0502020204030204" charset="0"/>
                        <a:ea typeface="宋体" panose="02010600030101010101" pitchFamily="2" charset="-122"/>
                        <a:cs typeface="宋体" panose="02010600030101010101" pitchFamily="2" charset="-122"/>
                      </a:endParaRP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35"/>
                  </a:ext>
                </a:extLst>
              </a:tr>
              <a:tr h="84995">
                <a:tc rowSpan="2">
                  <a:txBody>
                    <a:bodyPr/>
                    <a:lstStyle/>
                    <a:p>
                      <a:pPr marL="0" indent="0" algn="l">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Storage</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Temperature</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4">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-20~60</a:t>
                      </a:r>
                      <a:r>
                        <a:rPr lang="en-US" altLang="zh-CN" sz="500" b="0" u="none" dirty="0">
                          <a:solidFill>
                            <a:srgbClr val="000000"/>
                          </a:solidFill>
                          <a:latin typeface="Calibri" panose="020F0502020204030204" charset="0"/>
                          <a:ea typeface="宋体" panose="02010600030101010101" pitchFamily="2" charset="-122"/>
                          <a:cs typeface="宋体" panose="02010600030101010101" pitchFamily="2" charset="-122"/>
                        </a:rPr>
                        <a:t>℃</a:t>
                      </a:r>
                      <a:endParaRPr lang="en-US" altLang="zh-CN" sz="500" b="0" u="none" dirty="0">
                        <a:solidFill>
                          <a:srgbClr val="000000"/>
                        </a:solidFill>
                        <a:latin typeface="Calibri" panose="020F0502020204030204" charset="0"/>
                        <a:ea typeface="Calibri" panose="020F0502020204030204" charset="0"/>
                        <a:cs typeface="Calibri" panose="020F0502020204030204" charset="0"/>
                      </a:endParaRP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36"/>
                  </a:ext>
                </a:extLst>
              </a:tr>
              <a:tr h="84995">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marL="0" indent="0" algn="ctr">
                        <a:buNone/>
                      </a:pPr>
                      <a:r>
                        <a:rPr lang="en-US" altLang="zh-CN" sz="500" b="0" u="none" dirty="0">
                          <a:solidFill>
                            <a:srgbClr val="000000"/>
                          </a:solidFill>
                          <a:latin typeface="Calibri" panose="020F0502020204030204" charset="0"/>
                          <a:ea typeface="Calibri" panose="020F0502020204030204" charset="0"/>
                          <a:cs typeface="Calibri" panose="020F0502020204030204" charset="0"/>
                        </a:rPr>
                        <a:t>Humidity</a:t>
                      </a: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4">
                  <a:txBody>
                    <a:bodyPr/>
                    <a:lstStyle/>
                    <a:p>
                      <a:pPr marL="0" indent="0" algn="ctr">
                        <a:buNone/>
                      </a:pPr>
                      <a:r>
                        <a:rPr lang="zh-CN" altLang="en-US" sz="500" b="0" u="none" dirty="0">
                          <a:solidFill>
                            <a:srgbClr val="000000"/>
                          </a:solidFill>
                          <a:latin typeface="Calibri" panose="020F0502020204030204" charset="0"/>
                          <a:ea typeface="宋体" panose="02010600030101010101" pitchFamily="2" charset="-122"/>
                          <a:cs typeface="宋体" panose="02010600030101010101" pitchFamily="2" charset="-122"/>
                        </a:rPr>
                        <a:t>＜</a:t>
                      </a:r>
                      <a:r>
                        <a:rPr lang="en-US" altLang="zh-CN" sz="500" b="0" u="none" dirty="0">
                          <a:solidFill>
                            <a:srgbClr val="000000"/>
                          </a:solidFill>
                          <a:latin typeface="Calibri" panose="020F0502020204030204" charset="0"/>
                          <a:ea typeface="Calibri" panose="020F0502020204030204" charset="0"/>
                          <a:cs typeface="Calibri" panose="020F0502020204030204" charset="0"/>
                        </a:rPr>
                        <a:t>80%</a:t>
                      </a:r>
                      <a:endParaRPr lang="zh-CN" altLang="en-US" sz="500" b="0" u="none" dirty="0">
                        <a:solidFill>
                          <a:srgbClr val="000000"/>
                        </a:solidFill>
                        <a:latin typeface="Calibri" panose="020F0502020204030204" charset="0"/>
                        <a:ea typeface="宋体" panose="02010600030101010101" pitchFamily="2" charset="-122"/>
                        <a:cs typeface="宋体" panose="02010600030101010101" pitchFamily="2" charset="-122"/>
                      </a:endParaRPr>
                    </a:p>
                  </a:txBody>
                  <a:tcPr marL="17780" marR="1778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xBody>
                    <a:bodyPr/>
                    <a:lstStyle/>
                    <a:p>
                      <a:endParaRPr lang="zh-CN"/>
                    </a:p>
                  </a:txBody>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37"/>
                  </a:ext>
                </a:extLst>
              </a:tr>
            </a:tbl>
          </a:graphicData>
        </a:graphic>
      </p:graphicFrame>
      <p:grpSp>
        <p:nvGrpSpPr>
          <p:cNvPr id="4" name="组合 3"/>
          <p:cNvGrpSpPr/>
          <p:nvPr/>
        </p:nvGrpSpPr>
        <p:grpSpPr>
          <a:xfrm>
            <a:off x="9538970" y="200447"/>
            <a:ext cx="923290" cy="1685910"/>
            <a:chOff x="15022" y="329"/>
            <a:chExt cx="1589" cy="2815"/>
          </a:xfrm>
        </p:grpSpPr>
        <p:cxnSp>
          <p:nvCxnSpPr>
            <p:cNvPr id="20" name="直接连接符 19"/>
            <p:cNvCxnSpPr/>
            <p:nvPr/>
          </p:nvCxnSpPr>
          <p:spPr>
            <a:xfrm>
              <a:off x="15157" y="831"/>
              <a:ext cx="330" cy="0"/>
            </a:xfrm>
            <a:prstGeom prst="line">
              <a:avLst/>
            </a:prstGeom>
            <a:ln w="9525"/>
          </p:spPr>
          <p:style>
            <a:lnRef idx="2">
              <a:schemeClr val="dk1"/>
            </a:lnRef>
            <a:fillRef idx="0">
              <a:schemeClr val="dk1"/>
            </a:fillRef>
            <a:effectRef idx="1">
              <a:schemeClr val="dk1"/>
            </a:effectRef>
            <a:fontRef idx="minor">
              <a:schemeClr val="tx1"/>
            </a:fontRef>
          </p:style>
        </p:cxnSp>
        <p:cxnSp>
          <p:nvCxnSpPr>
            <p:cNvPr id="23" name="直接连接符 22"/>
            <p:cNvCxnSpPr/>
            <p:nvPr/>
          </p:nvCxnSpPr>
          <p:spPr>
            <a:xfrm>
              <a:off x="15154" y="1391"/>
              <a:ext cx="330" cy="0"/>
            </a:xfrm>
            <a:prstGeom prst="line">
              <a:avLst/>
            </a:prstGeom>
            <a:ln w="9525"/>
          </p:spPr>
          <p:style>
            <a:lnRef idx="2">
              <a:schemeClr val="dk1"/>
            </a:lnRef>
            <a:fillRef idx="0">
              <a:schemeClr val="dk1"/>
            </a:fillRef>
            <a:effectRef idx="1">
              <a:schemeClr val="dk1"/>
            </a:effectRef>
            <a:fontRef idx="minor">
              <a:schemeClr val="tx1"/>
            </a:fontRef>
          </p:style>
        </p:cxnSp>
        <p:cxnSp>
          <p:nvCxnSpPr>
            <p:cNvPr id="34" name="直接连接符 33"/>
            <p:cNvCxnSpPr/>
            <p:nvPr/>
          </p:nvCxnSpPr>
          <p:spPr>
            <a:xfrm flipV="1">
              <a:off x="15200" y="1938"/>
              <a:ext cx="525" cy="360"/>
            </a:xfrm>
            <a:prstGeom prst="line">
              <a:avLst/>
            </a:prstGeom>
            <a:ln w="9525"/>
          </p:spPr>
          <p:style>
            <a:lnRef idx="2">
              <a:schemeClr val="dk1"/>
            </a:lnRef>
            <a:fillRef idx="0">
              <a:schemeClr val="dk1"/>
            </a:fillRef>
            <a:effectRef idx="1">
              <a:schemeClr val="dk1"/>
            </a:effectRef>
            <a:fontRef idx="minor">
              <a:schemeClr val="tx1"/>
            </a:fontRef>
          </p:style>
        </p:cxnSp>
        <p:cxnSp>
          <p:nvCxnSpPr>
            <p:cNvPr id="37" name="直接连接符 36"/>
            <p:cNvCxnSpPr/>
            <p:nvPr/>
          </p:nvCxnSpPr>
          <p:spPr>
            <a:xfrm flipV="1">
              <a:off x="15335" y="2496"/>
              <a:ext cx="212" cy="480"/>
            </a:xfrm>
            <a:prstGeom prst="line">
              <a:avLst/>
            </a:prstGeom>
            <a:ln w="9525"/>
          </p:spPr>
          <p:style>
            <a:lnRef idx="2">
              <a:schemeClr val="dk1"/>
            </a:lnRef>
            <a:fillRef idx="0">
              <a:schemeClr val="dk1"/>
            </a:fillRef>
            <a:effectRef idx="1">
              <a:schemeClr val="dk1"/>
            </a:effectRef>
            <a:fontRef idx="minor">
              <a:schemeClr val="tx1"/>
            </a:fontRef>
          </p:style>
        </p:cxnSp>
        <p:cxnSp>
          <p:nvCxnSpPr>
            <p:cNvPr id="38" name="直接连接符 37"/>
            <p:cNvCxnSpPr/>
            <p:nvPr/>
          </p:nvCxnSpPr>
          <p:spPr>
            <a:xfrm flipV="1">
              <a:off x="15805" y="2554"/>
              <a:ext cx="120" cy="497"/>
            </a:xfrm>
            <a:prstGeom prst="line">
              <a:avLst/>
            </a:prstGeom>
            <a:ln w="9525"/>
          </p:spPr>
          <p:style>
            <a:lnRef idx="2">
              <a:schemeClr val="dk1"/>
            </a:lnRef>
            <a:fillRef idx="0">
              <a:schemeClr val="dk1"/>
            </a:fillRef>
            <a:effectRef idx="1">
              <a:schemeClr val="dk1"/>
            </a:effectRef>
            <a:fontRef idx="minor">
              <a:schemeClr val="tx1"/>
            </a:fontRef>
          </p:style>
        </p:cxnSp>
        <p:cxnSp>
          <p:nvCxnSpPr>
            <p:cNvPr id="39" name="直接连接符 38"/>
            <p:cNvCxnSpPr/>
            <p:nvPr/>
          </p:nvCxnSpPr>
          <p:spPr>
            <a:xfrm flipV="1">
              <a:off x="16165" y="2554"/>
              <a:ext cx="82" cy="497"/>
            </a:xfrm>
            <a:prstGeom prst="line">
              <a:avLst/>
            </a:prstGeom>
            <a:ln w="9525"/>
          </p:spPr>
          <p:style>
            <a:lnRef idx="2">
              <a:schemeClr val="dk1"/>
            </a:lnRef>
            <a:fillRef idx="0">
              <a:schemeClr val="dk1"/>
            </a:fillRef>
            <a:effectRef idx="1">
              <a:schemeClr val="dk1"/>
            </a:effectRef>
            <a:fontRef idx="minor">
              <a:schemeClr val="tx1"/>
            </a:fontRef>
          </p:style>
        </p:cxnSp>
        <p:sp>
          <p:nvSpPr>
            <p:cNvPr id="41" name="文本框 40"/>
            <p:cNvSpPr txBox="1"/>
            <p:nvPr/>
          </p:nvSpPr>
          <p:spPr>
            <a:xfrm>
              <a:off x="15046" y="618"/>
              <a:ext cx="368" cy="306"/>
            </a:xfrm>
            <a:prstGeom prst="rect">
              <a:avLst/>
            </a:prstGeom>
            <a:noFill/>
          </p:spPr>
          <p:txBody>
            <a:bodyPr wrap="square" rtlCol="0">
              <a:spAutoFit/>
            </a:bodyPr>
            <a:lstStyle/>
            <a:p>
              <a:r>
                <a:rPr lang="en-US" altLang="zh-CN" sz="600" b="1" dirty="0"/>
                <a:t>1</a:t>
              </a:r>
            </a:p>
          </p:txBody>
        </p:sp>
        <p:sp>
          <p:nvSpPr>
            <p:cNvPr id="42" name="文本框 41"/>
            <p:cNvSpPr txBox="1"/>
            <p:nvPr/>
          </p:nvSpPr>
          <p:spPr>
            <a:xfrm>
              <a:off x="15022" y="1175"/>
              <a:ext cx="443" cy="459"/>
            </a:xfrm>
            <a:prstGeom prst="rect">
              <a:avLst/>
            </a:prstGeom>
            <a:noFill/>
          </p:spPr>
          <p:txBody>
            <a:bodyPr wrap="square" rtlCol="0">
              <a:spAutoFit/>
            </a:bodyPr>
            <a:lstStyle/>
            <a:p>
              <a:r>
                <a:rPr lang="en-US" altLang="zh-CN" sz="600" b="1" dirty="0"/>
                <a:t>2a</a:t>
              </a:r>
            </a:p>
          </p:txBody>
        </p:sp>
        <p:sp>
          <p:nvSpPr>
            <p:cNvPr id="43" name="文本框 42"/>
            <p:cNvSpPr txBox="1"/>
            <p:nvPr/>
          </p:nvSpPr>
          <p:spPr>
            <a:xfrm>
              <a:off x="15022" y="1801"/>
              <a:ext cx="443" cy="459"/>
            </a:xfrm>
            <a:prstGeom prst="rect">
              <a:avLst/>
            </a:prstGeom>
            <a:noFill/>
          </p:spPr>
          <p:txBody>
            <a:bodyPr wrap="square" rtlCol="0">
              <a:spAutoFit/>
            </a:bodyPr>
            <a:lstStyle/>
            <a:p>
              <a:r>
                <a:rPr lang="en-US" altLang="zh-CN" sz="600" b="1" dirty="0"/>
                <a:t>2b</a:t>
              </a:r>
            </a:p>
          </p:txBody>
        </p:sp>
        <p:sp>
          <p:nvSpPr>
            <p:cNvPr id="48" name="文本框 47"/>
            <p:cNvSpPr txBox="1"/>
            <p:nvPr/>
          </p:nvSpPr>
          <p:spPr>
            <a:xfrm>
              <a:off x="15044" y="2063"/>
              <a:ext cx="443" cy="306"/>
            </a:xfrm>
            <a:prstGeom prst="rect">
              <a:avLst/>
            </a:prstGeom>
            <a:noFill/>
          </p:spPr>
          <p:txBody>
            <a:bodyPr wrap="square" rtlCol="0">
              <a:spAutoFit/>
            </a:bodyPr>
            <a:lstStyle/>
            <a:p>
              <a:r>
                <a:rPr lang="en-US" altLang="zh-CN" sz="600" b="1" dirty="0"/>
                <a:t>3</a:t>
              </a:r>
            </a:p>
          </p:txBody>
        </p:sp>
        <p:sp>
          <p:nvSpPr>
            <p:cNvPr id="49" name="文本框 48"/>
            <p:cNvSpPr txBox="1"/>
            <p:nvPr/>
          </p:nvSpPr>
          <p:spPr>
            <a:xfrm>
              <a:off x="15129" y="2738"/>
              <a:ext cx="443" cy="306"/>
            </a:xfrm>
            <a:prstGeom prst="rect">
              <a:avLst/>
            </a:prstGeom>
            <a:noFill/>
          </p:spPr>
          <p:txBody>
            <a:bodyPr wrap="square" rtlCol="0">
              <a:spAutoFit/>
            </a:bodyPr>
            <a:lstStyle/>
            <a:p>
              <a:r>
                <a:rPr lang="en-US" altLang="zh-CN" sz="600" b="1" dirty="0"/>
                <a:t>4</a:t>
              </a:r>
            </a:p>
          </p:txBody>
        </p:sp>
        <p:sp>
          <p:nvSpPr>
            <p:cNvPr id="50" name="文本框 49"/>
            <p:cNvSpPr txBox="1"/>
            <p:nvPr/>
          </p:nvSpPr>
          <p:spPr>
            <a:xfrm>
              <a:off x="15724" y="2836"/>
              <a:ext cx="293" cy="306"/>
            </a:xfrm>
            <a:prstGeom prst="rect">
              <a:avLst/>
            </a:prstGeom>
            <a:noFill/>
          </p:spPr>
          <p:txBody>
            <a:bodyPr wrap="square" rtlCol="0">
              <a:spAutoFit/>
            </a:bodyPr>
            <a:lstStyle/>
            <a:p>
              <a:r>
                <a:rPr lang="en-US" altLang="zh-CN" sz="600" b="1" dirty="0"/>
                <a:t>5</a:t>
              </a:r>
            </a:p>
          </p:txBody>
        </p:sp>
        <p:sp>
          <p:nvSpPr>
            <p:cNvPr id="51" name="文本框 50"/>
            <p:cNvSpPr txBox="1"/>
            <p:nvPr/>
          </p:nvSpPr>
          <p:spPr>
            <a:xfrm>
              <a:off x="16087" y="2838"/>
              <a:ext cx="443" cy="306"/>
            </a:xfrm>
            <a:prstGeom prst="rect">
              <a:avLst/>
            </a:prstGeom>
            <a:noFill/>
          </p:spPr>
          <p:txBody>
            <a:bodyPr wrap="square" rtlCol="0">
              <a:spAutoFit/>
            </a:bodyPr>
            <a:lstStyle/>
            <a:p>
              <a:r>
                <a:rPr lang="en-US" altLang="zh-CN" sz="600" b="1" dirty="0"/>
                <a:t>6</a:t>
              </a:r>
            </a:p>
          </p:txBody>
        </p:sp>
        <p:pic>
          <p:nvPicPr>
            <p:cNvPr id="21" name="图片 20" descr="C:\Users\Elia Li\Desktop\QQ图片20170418102501.pngQQ图片20170418102501"/>
            <p:cNvPicPr>
              <a:picLocks noChangeAspect="1"/>
            </p:cNvPicPr>
            <p:nvPr/>
          </p:nvPicPr>
          <p:blipFill>
            <a:blip r:embed="rId8">
              <a:clrChange>
                <a:clrFrom>
                  <a:srgbClr val="FFFFFF">
                    <a:alpha val="100000"/>
                  </a:srgbClr>
                </a:clrFrom>
                <a:clrTo>
                  <a:srgbClr val="FFFFFF">
                    <a:alpha val="100000"/>
                    <a:alpha val="0"/>
                  </a:srgbClr>
                </a:clrTo>
              </a:clrChange>
              <a:grayscl/>
              <a:lum bright="-100000" contrast="100000"/>
            </a:blip>
            <a:srcRect/>
            <a:stretch>
              <a:fillRect/>
            </a:stretch>
          </p:blipFill>
          <p:spPr>
            <a:xfrm>
              <a:off x="15233" y="329"/>
              <a:ext cx="1378" cy="2564"/>
            </a:xfrm>
            <a:prstGeom prst="rect">
              <a:avLst/>
            </a:prstGeom>
          </p:spPr>
        </p:pic>
        <p:cxnSp>
          <p:nvCxnSpPr>
            <p:cNvPr id="5" name="直接连接符 4"/>
            <p:cNvCxnSpPr/>
            <p:nvPr/>
          </p:nvCxnSpPr>
          <p:spPr>
            <a:xfrm flipV="1">
              <a:off x="15183" y="1421"/>
              <a:ext cx="1087" cy="652"/>
            </a:xfrm>
            <a:prstGeom prst="line">
              <a:avLst/>
            </a:prstGeom>
            <a:ln w="9525"/>
          </p:spPr>
          <p:style>
            <a:lnRef idx="2">
              <a:schemeClr val="dk1"/>
            </a:lnRef>
            <a:fillRef idx="0">
              <a:schemeClr val="dk1"/>
            </a:fillRef>
            <a:effectRef idx="1">
              <a:schemeClr val="dk1"/>
            </a:effectRef>
            <a:fontRef idx="minor">
              <a:schemeClr val="tx1"/>
            </a:fontRef>
          </p:style>
        </p:cxnSp>
      </p:grpSp>
      <p:sp>
        <p:nvSpPr>
          <p:cNvPr id="7" name="矩形: 圆角 6"/>
          <p:cNvSpPr/>
          <p:nvPr/>
        </p:nvSpPr>
        <p:spPr>
          <a:xfrm>
            <a:off x="9795264" y="333351"/>
            <a:ext cx="277200" cy="288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26"/>
          <p:cNvSpPr txBox="1"/>
          <p:nvPr/>
        </p:nvSpPr>
        <p:spPr>
          <a:xfrm>
            <a:off x="1332000" y="3636645"/>
            <a:ext cx="177800" cy="92075"/>
          </a:xfrm>
          <a:prstGeom prst="rect">
            <a:avLst/>
          </a:prstGeom>
          <a:noFill/>
        </p:spPr>
        <p:txBody>
          <a:bodyPr wrap="square" lIns="0" tIns="0" rIns="0" bIns="0" rtlCol="0">
            <a:spAutoFit/>
          </a:bodyPr>
          <a:lstStyle/>
          <a:p>
            <a:r>
              <a:rPr lang="en-US" altLang="zh-CN" sz="600" dirty="0"/>
              <a:t>- 5 -</a:t>
            </a:r>
          </a:p>
        </p:txBody>
      </p:sp>
      <p:sp>
        <p:nvSpPr>
          <p:cNvPr id="28" name="文本框 27"/>
          <p:cNvSpPr txBox="1"/>
          <p:nvPr/>
        </p:nvSpPr>
        <p:spPr>
          <a:xfrm>
            <a:off x="6696075" y="3636645"/>
            <a:ext cx="154940" cy="92075"/>
          </a:xfrm>
          <a:prstGeom prst="rect">
            <a:avLst/>
          </a:prstGeom>
          <a:noFill/>
        </p:spPr>
        <p:txBody>
          <a:bodyPr wrap="square" lIns="0" tIns="0" rIns="0" bIns="0" rtlCol="0">
            <a:spAutoFit/>
          </a:bodyPr>
          <a:lstStyle/>
          <a:p>
            <a:r>
              <a:rPr lang="en-US" altLang="zh-CN" sz="600" dirty="0"/>
              <a:t>- 7 -</a:t>
            </a:r>
          </a:p>
        </p:txBody>
      </p:sp>
      <p:sp>
        <p:nvSpPr>
          <p:cNvPr id="29" name="文本框 28"/>
          <p:cNvSpPr txBox="1"/>
          <p:nvPr/>
        </p:nvSpPr>
        <p:spPr>
          <a:xfrm>
            <a:off x="9360000" y="3636467"/>
            <a:ext cx="167662" cy="92075"/>
          </a:xfrm>
          <a:prstGeom prst="rect">
            <a:avLst/>
          </a:prstGeom>
          <a:noFill/>
        </p:spPr>
        <p:txBody>
          <a:bodyPr wrap="square" lIns="0" tIns="0" rIns="0" bIns="0" rtlCol="0">
            <a:spAutoFit/>
          </a:bodyPr>
          <a:lstStyle/>
          <a:p>
            <a:r>
              <a:rPr lang="en-US" altLang="zh-CN" sz="600" dirty="0"/>
              <a:t>- 8 -</a:t>
            </a:r>
          </a:p>
        </p:txBody>
      </p:sp>
      <p:sp>
        <p:nvSpPr>
          <p:cNvPr id="3" name="文本框 2"/>
          <p:cNvSpPr txBox="1"/>
          <p:nvPr/>
        </p:nvSpPr>
        <p:spPr>
          <a:xfrm>
            <a:off x="3996000" y="3636000"/>
            <a:ext cx="177800" cy="92075"/>
          </a:xfrm>
          <a:prstGeom prst="rect">
            <a:avLst/>
          </a:prstGeom>
          <a:noFill/>
        </p:spPr>
        <p:txBody>
          <a:bodyPr wrap="square" lIns="0" tIns="0" rIns="0" bIns="0" rtlCol="0">
            <a:spAutoFit/>
          </a:bodyPr>
          <a:lstStyle/>
          <a:p>
            <a:r>
              <a:rPr lang="en-US" altLang="zh-CN" sz="600" dirty="0"/>
              <a:t>- 6 -</a:t>
            </a:r>
          </a:p>
        </p:txBody>
      </p:sp>
      <p:sp>
        <p:nvSpPr>
          <p:cNvPr id="33" name="文本框 32"/>
          <p:cNvSpPr txBox="1"/>
          <p:nvPr/>
        </p:nvSpPr>
        <p:spPr>
          <a:xfrm>
            <a:off x="5534025" y="198120"/>
            <a:ext cx="2357120" cy="2632075"/>
          </a:xfrm>
          <a:prstGeom prst="rect">
            <a:avLst/>
          </a:prstGeom>
          <a:noFill/>
        </p:spPr>
        <p:txBody>
          <a:bodyPr wrap="square" lIns="36199" tIns="36199" rIns="36199" bIns="36199" rtlCol="0">
            <a:spAutoFit/>
          </a:bodyPr>
          <a:lstStyle/>
          <a:p>
            <a:pPr marL="36195" algn="l" fontAlgn="auto">
              <a:spcBef>
                <a:spcPts val="300"/>
              </a:spcBef>
              <a:spcAft>
                <a:spcPts val="100"/>
              </a:spcAft>
            </a:pPr>
            <a:r>
              <a:rPr lang="en-US" altLang="zh-CN" sz="500" dirty="0">
                <a:latin typeface="Calibri" panose="020F0502020204030204" charset="0"/>
                <a:sym typeface="+mn-ea"/>
              </a:rPr>
              <a:t>(10) Square Wave Output</a:t>
            </a:r>
            <a:endParaRPr lang="en-US" altLang="zh-CN" sz="500" dirty="0">
              <a:solidFill>
                <a:schemeClr val="tx1"/>
              </a:solidFill>
              <a:latin typeface="Calibri" panose="020F0502020204030204" charset="0"/>
              <a:sym typeface="+mn-ea"/>
            </a:endParaRPr>
          </a:p>
          <a:p>
            <a:pPr marL="86360" indent="0" algn="just" fontAlgn="auto">
              <a:lnSpc>
                <a:spcPct val="100000"/>
              </a:lnSpc>
            </a:pPr>
            <a:r>
              <a:rPr lang="en-US" altLang="zh-CN" sz="500" dirty="0">
                <a:latin typeface="Calibri" panose="020F0502020204030204" charset="0"/>
                <a:ea typeface="Calibri (正文)" charset="0"/>
                <a:sym typeface="+mn-ea"/>
              </a:rPr>
              <a:t>    1. </a:t>
            </a:r>
            <a:r>
              <a:rPr lang="en-US" altLang="zh-CN" sz="500" dirty="0">
                <a:latin typeface="Calibri" panose="020F0502020204030204" charset="0"/>
                <a:sym typeface="+mn-ea"/>
              </a:rPr>
              <a:t>Connect the black test lead to the COM Terminal and connect the red test </a:t>
            </a:r>
          </a:p>
          <a:p>
            <a:pPr marL="86360" indent="0" algn="just" fontAlgn="auto">
              <a:lnSpc>
                <a:spcPct val="100000"/>
              </a:lnSpc>
            </a:pPr>
            <a:r>
              <a:rPr lang="en-US" altLang="zh-CN" sz="500" dirty="0">
                <a:latin typeface="Calibri" panose="020F0502020204030204" charset="0"/>
                <a:sym typeface="+mn-ea"/>
              </a:rPr>
              <a:t>         lead to the </a:t>
            </a:r>
            <a:r>
              <a:rPr lang="en-US" altLang="zh-CN" sz="500" dirty="0">
                <a:latin typeface="Calibri" panose="020F0502020204030204" charset="0"/>
                <a:ea typeface="Calibri (正文)" charset="0"/>
                <a:sym typeface="+mn-ea"/>
              </a:rPr>
              <a:t>V</a:t>
            </a:r>
            <a:r>
              <a:rPr lang="en-US" altLang="zh-CN" sz="500" dirty="0">
                <a:solidFill>
                  <a:srgbClr val="000000"/>
                </a:solidFill>
                <a:latin typeface="Calibri" panose="020F0502020204030204" charset="0"/>
                <a:ea typeface="Calibri" panose="020F0502020204030204" charset="0"/>
                <a:cs typeface="Calibri" panose="020F0502020204030204" charset="0"/>
                <a:sym typeface="+mn-ea"/>
              </a:rPr>
              <a:t>Ω</a:t>
            </a:r>
            <a:r>
              <a:rPr lang="en-US" altLang="zh-CN" sz="500" dirty="0">
                <a:latin typeface="Calibri" panose="020F0502020204030204" charset="0"/>
                <a:ea typeface="Calibri (正文)" charset="0"/>
                <a:sym typeface="+mn-ea"/>
              </a:rPr>
              <a:t>Hz </a:t>
            </a:r>
            <a:r>
              <a:rPr lang="en-US" altLang="zh-CN" sz="500" dirty="0">
                <a:latin typeface="Calibri" panose="020F0502020204030204" charset="0"/>
                <a:sym typeface="+mn-ea"/>
              </a:rPr>
              <a:t>Terminal; ;</a:t>
            </a:r>
            <a:endParaRPr lang="en-US" altLang="zh-CN" sz="500" dirty="0">
              <a:solidFill>
                <a:schemeClr val="tx1"/>
              </a:solidFill>
              <a:latin typeface="Calibri" panose="020F0502020204030204" charset="0"/>
              <a:sym typeface="+mn-ea"/>
            </a:endParaRPr>
          </a:p>
          <a:p>
            <a:pPr marL="144145" indent="0" algn="l" fontAlgn="auto">
              <a:lnSpc>
                <a:spcPct val="95000"/>
              </a:lnSpc>
            </a:pPr>
            <a:r>
              <a:rPr lang="en-US" altLang="zh-CN" sz="500" dirty="0">
                <a:latin typeface="Calibri" panose="020F0502020204030204" charset="0"/>
                <a:sym typeface="+mn-ea"/>
              </a:rPr>
              <a:t>2. Turn the rotary switch to the Square Wave Output Mode, and the default </a:t>
            </a:r>
          </a:p>
          <a:p>
            <a:pPr marL="144145" indent="0" algn="l" fontAlgn="auto">
              <a:lnSpc>
                <a:spcPct val="95000"/>
              </a:lnSpc>
            </a:pPr>
            <a:r>
              <a:rPr lang="en-US" altLang="zh-CN" sz="500" dirty="0">
                <a:latin typeface="Calibri" panose="020F0502020204030204" charset="0"/>
                <a:sym typeface="+mn-ea"/>
              </a:rPr>
              <a:t>     output frequency is 50Hz, to change the output frequency, press the SELECT </a:t>
            </a:r>
          </a:p>
          <a:p>
            <a:pPr marL="144145" indent="0" algn="l" fontAlgn="auto">
              <a:lnSpc>
                <a:spcPct val="95000"/>
              </a:lnSpc>
            </a:pPr>
            <a:r>
              <a:rPr lang="en-US" altLang="zh-CN" sz="500" dirty="0">
                <a:latin typeface="Calibri" panose="020F0502020204030204" charset="0"/>
                <a:sym typeface="+mn-ea"/>
              </a:rPr>
              <a:t>     button;</a:t>
            </a:r>
            <a:endParaRPr lang="en-US" altLang="zh-CN" sz="500" dirty="0">
              <a:solidFill>
                <a:schemeClr val="tx1"/>
              </a:solidFill>
              <a:latin typeface="Calibri" panose="020F0502020204030204" charset="0"/>
              <a:sym typeface="+mn-ea"/>
            </a:endParaRPr>
          </a:p>
          <a:p>
            <a:pPr marL="144145" indent="0" algn="l" fontAlgn="auto">
              <a:lnSpc>
                <a:spcPct val="95000"/>
              </a:lnSpc>
            </a:pPr>
            <a:r>
              <a:rPr lang="en-US" altLang="zh-CN" sz="500" dirty="0">
                <a:latin typeface="Calibri" panose="020F0502020204030204" charset="0"/>
                <a:sym typeface="+mn-ea"/>
              </a:rPr>
              <a:t>3. Touch the probes to the desired test points.</a:t>
            </a:r>
            <a:endParaRPr lang="en-US" altLang="zh-CN" sz="500" dirty="0">
              <a:solidFill>
                <a:schemeClr val="tx1"/>
              </a:solidFill>
              <a:latin typeface="Calibri" panose="020F0502020204030204" charset="0"/>
              <a:sym typeface="+mn-ea"/>
            </a:endParaRPr>
          </a:p>
          <a:p>
            <a:pPr marL="144145" indent="0" algn="l" fontAlgn="auto">
              <a:lnSpc>
                <a:spcPct val="95000"/>
              </a:lnSpc>
            </a:pPr>
            <a:r>
              <a:rPr lang="en-US" altLang="zh-CN" sz="500" dirty="0">
                <a:latin typeface="Calibri" panose="020F0502020204030204" charset="0"/>
                <a:sym typeface="+mn-ea"/>
              </a:rPr>
              <a:t>*Caution:</a:t>
            </a:r>
            <a:endParaRPr lang="en-US" altLang="zh-CN" sz="500" dirty="0">
              <a:solidFill>
                <a:schemeClr val="tx1"/>
              </a:solidFill>
              <a:latin typeface="Calibri" panose="020F0502020204030204" charset="0"/>
              <a:sym typeface="+mn-ea"/>
            </a:endParaRPr>
          </a:p>
          <a:p>
            <a:pPr marL="144145" indent="0" algn="l" fontAlgn="auto">
              <a:lnSpc>
                <a:spcPct val="95000"/>
              </a:lnSpc>
            </a:pPr>
            <a:r>
              <a:rPr lang="en-US" altLang="zh-CN" sz="500" dirty="0">
                <a:latin typeface="Calibri" panose="020F0502020204030204" charset="0"/>
                <a:sym typeface="+mn-ea"/>
              </a:rPr>
              <a:t>a. Do not input voltage at the Square Wave Output Mode.</a:t>
            </a:r>
            <a:endParaRPr lang="en-US" altLang="zh-CN" sz="500" dirty="0">
              <a:solidFill>
                <a:schemeClr val="tx1"/>
              </a:solidFill>
              <a:latin typeface="Calibri" panose="020F0502020204030204" charset="0"/>
              <a:sym typeface="+mn-ea"/>
            </a:endParaRPr>
          </a:p>
          <a:p>
            <a:pPr marL="36195" indent="0" algn="l" fontAlgn="auto">
              <a:spcBef>
                <a:spcPts val="300"/>
              </a:spcBef>
              <a:spcAft>
                <a:spcPts val="100"/>
              </a:spcAft>
            </a:pPr>
            <a:r>
              <a:rPr lang="en-US" altLang="zh-CN" sz="500" dirty="0">
                <a:latin typeface="Calibri" panose="020F0502020204030204" charset="0"/>
                <a:sym typeface="+mn-ea"/>
              </a:rPr>
              <a:t>(11) Auto Power Off</a:t>
            </a:r>
            <a:endParaRPr lang="en-US" altLang="zh-CN" sz="500" dirty="0">
              <a:solidFill>
                <a:schemeClr val="tx1"/>
              </a:solidFill>
              <a:latin typeface="Calibri" panose="020F0502020204030204" charset="0"/>
              <a:sym typeface="+mn-ea"/>
            </a:endParaRPr>
          </a:p>
          <a:p>
            <a:pPr marL="144145" algn="l" fontAlgn="auto">
              <a:lnSpc>
                <a:spcPct val="95000"/>
              </a:lnSpc>
              <a:buNone/>
            </a:pPr>
            <a:r>
              <a:rPr lang="en-US" altLang="zh-CN" sz="500" dirty="0">
                <a:latin typeface="Calibri" panose="020F0502020204030204" charset="0"/>
                <a:sym typeface="+mn-ea"/>
              </a:rPr>
              <a:t>1. The product  automatically powers off after 15 minutes of inactivity;</a:t>
            </a:r>
            <a:endParaRPr lang="en-US" altLang="zh-CN" sz="500" dirty="0">
              <a:solidFill>
                <a:schemeClr val="tx1"/>
              </a:solidFill>
              <a:latin typeface="Calibri" panose="020F0502020204030204" charset="0"/>
            </a:endParaRPr>
          </a:p>
          <a:p>
            <a:pPr marL="144145" algn="l" fontAlgn="auto">
              <a:lnSpc>
                <a:spcPct val="95000"/>
              </a:lnSpc>
              <a:buNone/>
            </a:pPr>
            <a:r>
              <a:rPr lang="en-US" altLang="zh-CN" sz="500" dirty="0">
                <a:latin typeface="Calibri" panose="020F0502020204030204" charset="0"/>
                <a:sym typeface="+mn-ea"/>
              </a:rPr>
              <a:t>2. The built-in beeper beeps 5 times 1 minute before power off;</a:t>
            </a:r>
            <a:endParaRPr lang="en-US" altLang="zh-CN" sz="500" dirty="0">
              <a:solidFill>
                <a:schemeClr val="tx1"/>
              </a:solidFill>
              <a:latin typeface="Calibri" panose="020F0502020204030204" charset="0"/>
            </a:endParaRPr>
          </a:p>
          <a:p>
            <a:pPr marL="144145" algn="l" fontAlgn="auto">
              <a:lnSpc>
                <a:spcPct val="95000"/>
              </a:lnSpc>
              <a:buNone/>
            </a:pPr>
            <a:r>
              <a:rPr lang="en-US" altLang="zh-CN" sz="500" dirty="0">
                <a:latin typeface="Calibri" panose="020F0502020204030204" charset="0"/>
                <a:sym typeface="+mn-ea"/>
              </a:rPr>
              <a:t>3. To restart the product, press SELECT button;</a:t>
            </a:r>
            <a:endParaRPr lang="en-US" altLang="zh-CN" sz="500" dirty="0">
              <a:solidFill>
                <a:schemeClr val="tx1"/>
              </a:solidFill>
              <a:latin typeface="Calibri" panose="020F0502020204030204" charset="0"/>
            </a:endParaRPr>
          </a:p>
          <a:p>
            <a:pPr marL="144145" algn="dist" fontAlgn="auto">
              <a:lnSpc>
                <a:spcPct val="95000"/>
              </a:lnSpc>
              <a:buNone/>
            </a:pPr>
            <a:r>
              <a:rPr lang="en-US" altLang="zh-CN" sz="500" dirty="0">
                <a:latin typeface="Calibri" panose="020F0502020204030204" charset="0"/>
                <a:sym typeface="+mn-ea"/>
              </a:rPr>
              <a:t>4. To disable the Auto Power Off function, hold down the SELECT button when </a:t>
            </a:r>
            <a:endParaRPr lang="en-US" altLang="zh-CN" sz="500" dirty="0">
              <a:solidFill>
                <a:schemeClr val="tx1"/>
              </a:solidFill>
              <a:latin typeface="Calibri" panose="020F0502020204030204" charset="0"/>
            </a:endParaRPr>
          </a:p>
          <a:p>
            <a:pPr marL="144145" algn="dist" fontAlgn="auto">
              <a:lnSpc>
                <a:spcPct val="95000"/>
              </a:lnSpc>
              <a:buNone/>
            </a:pPr>
            <a:r>
              <a:rPr lang="en-US" altLang="zh-CN" sz="500" dirty="0">
                <a:latin typeface="Calibri" panose="020F0502020204030204" charset="0"/>
                <a:sym typeface="+mn-ea"/>
              </a:rPr>
              <a:t>     turning on the product, you will hear five beeps if you have successfully </a:t>
            </a:r>
          </a:p>
          <a:p>
            <a:pPr marL="144145" algn="l" fontAlgn="auto">
              <a:lnSpc>
                <a:spcPct val="95000"/>
              </a:lnSpc>
              <a:buNone/>
            </a:pPr>
            <a:r>
              <a:rPr lang="en-US" altLang="zh-CN" sz="500" dirty="0">
                <a:latin typeface="Calibri" panose="020F0502020204030204" charset="0"/>
                <a:sym typeface="+mn-ea"/>
              </a:rPr>
              <a:t>     disabled the function.</a:t>
            </a:r>
            <a:endParaRPr lang="en-US" altLang="zh-CN" sz="500" dirty="0">
              <a:latin typeface="Calibri" panose="020F0502020204030204" charset="0"/>
            </a:endParaRPr>
          </a:p>
          <a:p>
            <a:pPr marL="0" indent="0" algn="just" fontAlgn="auto">
              <a:spcBef>
                <a:spcPts val="600"/>
              </a:spcBef>
            </a:pPr>
            <a:r>
              <a:rPr lang="en-US" altLang="zh-CN" sz="500" dirty="0">
                <a:latin typeface="Calibri" panose="020F0502020204030204" charset="0"/>
                <a:sym typeface="+mn-ea"/>
              </a:rPr>
              <a:t>E. Genearl Maintenance</a:t>
            </a:r>
            <a:endParaRPr lang="en-US" altLang="zh-CN" sz="500" dirty="0">
              <a:latin typeface="Calibri" panose="020F0502020204030204" charset="0"/>
            </a:endParaRPr>
          </a:p>
          <a:p>
            <a:pPr marL="0" indent="71755" algn="just" fontAlgn="auto"/>
            <a:r>
              <a:rPr lang="en-US" altLang="zh-CN" sz="500" dirty="0">
                <a:latin typeface="Calibri" panose="020F0502020204030204" charset="0"/>
                <a:sym typeface="+mn-ea"/>
              </a:rPr>
              <a:t>Beyond replacing batteries and fuses, do not attempt to repair or service the product unless you are qualified to do so and have the relevant calibration, performance test, and service instructions. </a:t>
            </a:r>
            <a:endParaRPr lang="en-US" altLang="zh-CN" sz="500" dirty="0">
              <a:latin typeface="Calibri" panose="020F0502020204030204" charset="0"/>
            </a:endParaRPr>
          </a:p>
          <a:p>
            <a:pPr marL="71755" indent="0" algn="just" fontAlgn="auto">
              <a:lnSpc>
                <a:spcPct val="95000"/>
              </a:lnSpc>
            </a:pPr>
            <a:r>
              <a:rPr lang="en-US" altLang="zh-CN" sz="500" dirty="0">
                <a:latin typeface="Calibri" panose="020F0502020204030204" charset="0"/>
                <a:sym typeface="+mn-ea"/>
              </a:rPr>
              <a:t>(1) Do not operate the product around hot, wet, flammable, explosive or magnetic </a:t>
            </a:r>
          </a:p>
          <a:p>
            <a:pPr marL="71755" indent="0" algn="just" fontAlgn="auto">
              <a:lnSpc>
                <a:spcPct val="95000"/>
              </a:lnSpc>
            </a:pPr>
            <a:r>
              <a:rPr lang="en-US" altLang="zh-CN" sz="500" dirty="0">
                <a:latin typeface="Calibri" panose="020F0502020204030204" charset="0"/>
                <a:sym typeface="+mn-ea"/>
              </a:rPr>
              <a:t>   </a:t>
            </a:r>
            <a:r>
              <a:rPr lang="en-US" altLang="zh-CN" sz="400" dirty="0">
                <a:latin typeface="Calibri" panose="020F0502020204030204" charset="0"/>
                <a:sym typeface="+mn-ea"/>
              </a:rPr>
              <a:t>  </a:t>
            </a:r>
            <a:r>
              <a:rPr lang="en-US" altLang="zh-CN" sz="500" dirty="0">
                <a:latin typeface="Calibri" panose="020F0502020204030204" charset="0"/>
                <a:sym typeface="+mn-ea"/>
              </a:rPr>
              <a:t> environments.</a:t>
            </a:r>
            <a:endParaRPr lang="en-US" altLang="zh-CN" sz="500" dirty="0">
              <a:latin typeface="Calibri" panose="020F0502020204030204" charset="0"/>
            </a:endParaRPr>
          </a:p>
          <a:p>
            <a:pPr marL="71755" indent="0" algn="just" fontAlgn="auto">
              <a:lnSpc>
                <a:spcPct val="95000"/>
              </a:lnSpc>
            </a:pPr>
            <a:r>
              <a:rPr lang="en-US" altLang="zh-CN" sz="500" dirty="0">
                <a:latin typeface="Calibri" panose="020F0502020204030204" charset="0"/>
                <a:sym typeface="+mn-ea"/>
              </a:rPr>
              <a:t>(2) Clean the product with damp cloth and mild detergent; do not use abrasives or </a:t>
            </a:r>
          </a:p>
          <a:p>
            <a:pPr marL="71755" indent="0" algn="just" fontAlgn="auto">
              <a:lnSpc>
                <a:spcPct val="95000"/>
              </a:lnSpc>
            </a:pPr>
            <a:r>
              <a:rPr lang="en-US" altLang="zh-CN" sz="500" dirty="0">
                <a:latin typeface="Calibri" panose="020F0502020204030204" charset="0"/>
                <a:sym typeface="+mn-ea"/>
              </a:rPr>
              <a:t>   </a:t>
            </a:r>
            <a:r>
              <a:rPr lang="en-US" altLang="zh-CN" sz="400" dirty="0">
                <a:latin typeface="Calibri" panose="020F0502020204030204" charset="0"/>
                <a:sym typeface="+mn-ea"/>
              </a:rPr>
              <a:t>  </a:t>
            </a:r>
            <a:r>
              <a:rPr lang="en-US" altLang="zh-CN" sz="500" dirty="0">
                <a:latin typeface="Calibri" panose="020F0502020204030204" charset="0"/>
                <a:sym typeface="+mn-ea"/>
              </a:rPr>
              <a:t> solvents.</a:t>
            </a:r>
            <a:endParaRPr lang="en-US" altLang="zh-CN" sz="500" dirty="0">
              <a:latin typeface="Calibri" panose="020F0502020204030204" charset="0"/>
            </a:endParaRPr>
          </a:p>
          <a:p>
            <a:pPr marL="71755" indent="0" algn="just" fontAlgn="auto">
              <a:lnSpc>
                <a:spcPct val="95000"/>
              </a:lnSpc>
            </a:pPr>
            <a:r>
              <a:rPr lang="en-US" altLang="zh-CN" sz="500" dirty="0">
                <a:latin typeface="Calibri" panose="020F0502020204030204" charset="0"/>
                <a:sym typeface="+mn-ea"/>
              </a:rPr>
              <a:t>(3) Remove the input signals before you clean the product.</a:t>
            </a:r>
            <a:endParaRPr lang="en-US" altLang="zh-CN" sz="500" dirty="0">
              <a:latin typeface="Calibri" panose="020F0502020204030204" charset="0"/>
            </a:endParaRPr>
          </a:p>
          <a:p>
            <a:pPr marL="71755" indent="0" algn="just" fontAlgn="auto">
              <a:lnSpc>
                <a:spcPct val="95000"/>
              </a:lnSpc>
            </a:pPr>
            <a:r>
              <a:rPr lang="en-US" altLang="zh-CN" sz="500" dirty="0">
                <a:latin typeface="Calibri" panose="020F0502020204030204" charset="0"/>
                <a:sym typeface="+mn-ea"/>
              </a:rPr>
              <a:t>(4) Remove the batteries if you will not use the product for a long time to prevent </a:t>
            </a:r>
          </a:p>
          <a:p>
            <a:pPr marL="71755" indent="0" algn="just" fontAlgn="auto">
              <a:lnSpc>
                <a:spcPct val="95000"/>
              </a:lnSpc>
            </a:pPr>
            <a:r>
              <a:rPr lang="en-US" altLang="zh-CN" sz="500" dirty="0">
                <a:latin typeface="Calibri" panose="020F0502020204030204" charset="0"/>
                <a:sym typeface="+mn-ea"/>
              </a:rPr>
              <a:t>   </a:t>
            </a:r>
            <a:r>
              <a:rPr lang="en-US" altLang="zh-CN" sz="400" dirty="0">
                <a:latin typeface="Calibri" panose="020F0502020204030204" charset="0"/>
                <a:sym typeface="+mn-ea"/>
              </a:rPr>
              <a:t>  </a:t>
            </a:r>
            <a:r>
              <a:rPr lang="en-US" altLang="zh-CN" sz="500" dirty="0">
                <a:latin typeface="Calibri" panose="020F0502020204030204" charset="0"/>
                <a:sym typeface="+mn-ea"/>
              </a:rPr>
              <a:t> possible battery leak.</a:t>
            </a:r>
            <a:endParaRPr lang="en-US" altLang="zh-CN" sz="500" dirty="0">
              <a:latin typeface="Calibri" panose="020F0502020204030204" charset="0"/>
            </a:endParaRPr>
          </a:p>
          <a:p>
            <a:pPr marL="71755" indent="0" algn="just" fontAlgn="auto">
              <a:lnSpc>
                <a:spcPct val="95000"/>
              </a:lnSpc>
            </a:pPr>
            <a:r>
              <a:rPr lang="en-US" altLang="zh-CN" sz="500" dirty="0">
                <a:latin typeface="Calibri" panose="020F0502020204030204" charset="0"/>
                <a:sym typeface="+mn-ea"/>
              </a:rPr>
              <a:t>(5) When “     ” is shown on the display, batteries shall be replaced as below:</a:t>
            </a:r>
            <a:endParaRPr lang="en-US" altLang="zh-CN" sz="500" dirty="0">
              <a:latin typeface="Calibri" panose="020F0502020204030204" charset="0"/>
            </a:endParaRPr>
          </a:p>
          <a:p>
            <a:pPr marL="161925" indent="0" algn="just" fontAlgn="auto">
              <a:lnSpc>
                <a:spcPct val="95000"/>
              </a:lnSpc>
            </a:pPr>
            <a:r>
              <a:rPr lang="en-US" altLang="zh-CN" sz="500" dirty="0">
                <a:latin typeface="Calibri" panose="020F0502020204030204" charset="0"/>
                <a:sym typeface="+mn-ea"/>
              </a:rPr>
              <a:t>1. Loosen the screw and remove the battery cover;</a:t>
            </a:r>
            <a:endParaRPr lang="en-US" altLang="zh-CN" sz="500" dirty="0">
              <a:latin typeface="Calibri" panose="020F0502020204030204" charset="0"/>
            </a:endParaRPr>
          </a:p>
          <a:p>
            <a:pPr marL="161925" indent="0" algn="just" fontAlgn="auto">
              <a:lnSpc>
                <a:spcPct val="95000"/>
              </a:lnSpc>
            </a:pPr>
            <a:r>
              <a:rPr lang="en-US" altLang="zh-CN" sz="500" dirty="0">
                <a:latin typeface="Calibri" panose="020F0502020204030204" charset="0"/>
                <a:sym typeface="+mn-ea"/>
              </a:rPr>
              <a:t>2. Replace the used batteries with new batteries of the same type;</a:t>
            </a:r>
            <a:endParaRPr lang="en-US" altLang="zh-CN" sz="500" dirty="0">
              <a:latin typeface="Calibri" panose="020F0502020204030204" charset="0"/>
            </a:endParaRPr>
          </a:p>
          <a:p>
            <a:pPr marL="161925" indent="0" algn="just" fontAlgn="auto">
              <a:lnSpc>
                <a:spcPct val="95000"/>
              </a:lnSpc>
            </a:pPr>
            <a:r>
              <a:rPr lang="en-US" altLang="zh-CN" sz="500" dirty="0">
                <a:latin typeface="Calibri" panose="020F0502020204030204" charset="0"/>
                <a:sym typeface="+mn-ea"/>
              </a:rPr>
              <a:t>3. Place the battery cover back and fasten the screw.</a:t>
            </a:r>
            <a:endParaRPr lang="en-US" altLang="zh-CN" sz="500" dirty="0">
              <a:latin typeface="Calibri" panose="020F0502020204030204" charset="0"/>
            </a:endParaRPr>
          </a:p>
          <a:p>
            <a:pPr marL="71755" indent="0" algn="just" fontAlgn="auto">
              <a:lnSpc>
                <a:spcPct val="95000"/>
              </a:lnSpc>
            </a:pPr>
            <a:r>
              <a:rPr lang="en-US" altLang="zh-CN" sz="500" dirty="0">
                <a:latin typeface="Calibri" panose="020F0502020204030204" charset="0"/>
                <a:sym typeface="+mn-ea"/>
              </a:rPr>
              <a:t>(6) Replace fuses as above steps. Use only fuses of the same type as the original </a:t>
            </a:r>
          </a:p>
          <a:p>
            <a:pPr marL="71755" indent="0" algn="just" fontAlgn="auto">
              <a:lnSpc>
                <a:spcPct val="95000"/>
              </a:lnSpc>
            </a:pPr>
            <a:r>
              <a:rPr lang="en-US" altLang="zh-CN" sz="500" dirty="0">
                <a:latin typeface="Calibri" panose="020F0502020204030204" charset="0"/>
                <a:sym typeface="+mn-ea"/>
              </a:rPr>
              <a:t>     </a:t>
            </a:r>
            <a:r>
              <a:rPr lang="en-US" altLang="zh-CN" sz="400" dirty="0">
                <a:latin typeface="Calibri" panose="020F0502020204030204" charset="0"/>
                <a:sym typeface="+mn-ea"/>
              </a:rPr>
              <a:t> </a:t>
            </a:r>
            <a:r>
              <a:rPr lang="en-US" altLang="zh-CN" sz="500" dirty="0">
                <a:latin typeface="Calibri" panose="020F0502020204030204" charset="0"/>
                <a:sym typeface="+mn-ea"/>
              </a:rPr>
              <a:t>ones.</a:t>
            </a:r>
            <a:endParaRPr lang="zh-CN" altLang="en-US" sz="500" dirty="0">
              <a:latin typeface="+mn-ea"/>
            </a:endParaRPr>
          </a:p>
        </p:txBody>
      </p:sp>
      <p:sp>
        <p:nvSpPr>
          <p:cNvPr id="35" name="文本框 34"/>
          <p:cNvSpPr txBox="1"/>
          <p:nvPr/>
        </p:nvSpPr>
        <p:spPr>
          <a:xfrm>
            <a:off x="159385" y="201724"/>
            <a:ext cx="2373630" cy="3419475"/>
          </a:xfrm>
          <a:prstGeom prst="rect">
            <a:avLst/>
          </a:prstGeom>
          <a:noFill/>
        </p:spPr>
        <p:txBody>
          <a:bodyPr wrap="square" lIns="36195" rIns="36195" rtlCol="0">
            <a:noAutofit/>
          </a:bodyPr>
          <a:lstStyle/>
          <a:p>
            <a:pPr marL="0" indent="0" algn="just" fontAlgn="auto">
              <a:lnSpc>
                <a:spcPct val="100000"/>
              </a:lnSpc>
              <a:spcAft>
                <a:spcPts val="100"/>
              </a:spcAft>
            </a:pPr>
            <a:r>
              <a:rPr lang="en-US" altLang="zh-CN" sz="500" dirty="0">
                <a:latin typeface="Calibri" panose="020F0502020204030204" charset="0"/>
                <a:sym typeface="+mn-ea"/>
              </a:rPr>
              <a:t>(3)</a:t>
            </a:r>
            <a:r>
              <a:rPr lang="zh-CN" altLang="en-US" sz="500" dirty="0">
                <a:latin typeface="Calibri" panose="020F0502020204030204" charset="0"/>
                <a:sym typeface="+mn-ea"/>
              </a:rPr>
              <a:t> </a:t>
            </a:r>
            <a:r>
              <a:rPr lang="en-US" altLang="zh-CN" sz="500" dirty="0">
                <a:latin typeface="Calibri" panose="020F0502020204030204" charset="0"/>
                <a:sym typeface="+mn-ea"/>
              </a:rPr>
              <a:t>Measure AC/DC Current (mA&amp;A)</a:t>
            </a:r>
            <a:endParaRPr lang="en-US" altLang="zh-CN" sz="500" dirty="0">
              <a:latin typeface="Calibri" panose="020F0502020204030204" charset="0"/>
            </a:endParaRPr>
          </a:p>
          <a:p>
            <a:pPr marL="86360" indent="0" algn="just" fontAlgn="auto">
              <a:lnSpc>
                <a:spcPct val="100000"/>
              </a:lnSpc>
            </a:pPr>
            <a:r>
              <a:rPr lang="en-US" altLang="zh-CN" sz="500" dirty="0">
                <a:latin typeface="Calibri" panose="020F0502020204030204" charset="0"/>
                <a:sym typeface="+mn-ea"/>
              </a:rPr>
              <a:t>1. Connect the black test lead to the COM Terminal and connect the red test lead </a:t>
            </a:r>
          </a:p>
          <a:p>
            <a:pPr marL="86360" indent="0" algn="just" fontAlgn="auto">
              <a:lnSpc>
                <a:spcPct val="100000"/>
              </a:lnSpc>
            </a:pPr>
            <a:r>
              <a:rPr lang="en-US" altLang="zh-CN" sz="500" dirty="0">
                <a:latin typeface="Calibri" panose="020F0502020204030204" charset="0"/>
                <a:sym typeface="+mn-ea"/>
              </a:rPr>
              <a:t>    to the AmA Terminal; </a:t>
            </a:r>
          </a:p>
          <a:p>
            <a:pPr marL="86360" indent="0" algn="just" fontAlgn="auto">
              <a:lnSpc>
                <a:spcPct val="100000"/>
              </a:lnSpc>
            </a:pPr>
            <a:r>
              <a:rPr lang="en-US" altLang="zh-CN" sz="500" dirty="0">
                <a:latin typeface="Calibri" panose="020F0502020204030204" charset="0"/>
                <a:sym typeface="+mn-ea"/>
              </a:rPr>
              <a:t>2. Turn the rotary switch to the DC Current (mA&amp;</a:t>
            </a:r>
            <a:r>
              <a:rPr lang="en-US" altLang="zh-CN" sz="500" dirty="0">
                <a:latin typeface="Calibri" panose="020F0502020204030204" charset="0"/>
                <a:cs typeface="Calibri" panose="020F0502020204030204" charset="0"/>
                <a:sym typeface="+mn-ea"/>
              </a:rPr>
              <a:t>A</a:t>
            </a:r>
            <a:r>
              <a:rPr lang="en-US" altLang="zh-CN" sz="500" dirty="0">
                <a:latin typeface="Calibri" panose="020F0502020204030204" charset="0"/>
                <a:sym typeface="+mn-ea"/>
              </a:rPr>
              <a:t>) Mode;</a:t>
            </a:r>
            <a:endParaRPr lang="zh-CN" altLang="en-US" sz="500" dirty="0">
              <a:latin typeface="Calibri" panose="020F0502020204030204" charset="0"/>
            </a:endParaRPr>
          </a:p>
          <a:p>
            <a:pPr marL="86360" indent="0" algn="just" fontAlgn="auto">
              <a:lnSpc>
                <a:spcPct val="100000"/>
              </a:lnSpc>
            </a:pPr>
            <a:r>
              <a:rPr lang="en-US" altLang="zh-CN" sz="500" dirty="0">
                <a:latin typeface="Calibri" panose="020F0502020204030204" charset="0"/>
                <a:sym typeface="+mn-ea"/>
              </a:rPr>
              <a:t>3. Press SELECT to toggle between AC/DC;</a:t>
            </a:r>
            <a:endParaRPr lang="zh-CN" altLang="en-US" sz="500" dirty="0">
              <a:latin typeface="Calibri" panose="020F0502020204030204" charset="0"/>
            </a:endParaRPr>
          </a:p>
          <a:p>
            <a:pPr marL="86360" indent="0" algn="just" fontAlgn="auto">
              <a:lnSpc>
                <a:spcPct val="100000"/>
              </a:lnSpc>
            </a:pPr>
            <a:r>
              <a:rPr lang="en-US" altLang="zh-CN" sz="500" dirty="0">
                <a:latin typeface="Calibri" panose="020F0502020204030204" charset="0"/>
                <a:sym typeface="+mn-ea"/>
              </a:rPr>
              <a:t>4. Break the circuit path to be measured. Then connect the test leads across the </a:t>
            </a:r>
          </a:p>
          <a:p>
            <a:pPr marL="86360" indent="0" algn="just" fontAlgn="auto">
              <a:lnSpc>
                <a:spcPct val="100000"/>
              </a:lnSpc>
            </a:pPr>
            <a:r>
              <a:rPr lang="en-US" altLang="zh-CN" sz="500" dirty="0">
                <a:latin typeface="Calibri" panose="020F0502020204030204" charset="0"/>
                <a:sym typeface="+mn-ea"/>
              </a:rPr>
              <a:t>     break and apply power;</a:t>
            </a:r>
            <a:endParaRPr lang="zh-CN" altLang="en-US" sz="500" dirty="0">
              <a:latin typeface="Calibri" panose="020F0502020204030204" charset="0"/>
            </a:endParaRPr>
          </a:p>
          <a:p>
            <a:pPr marL="86360" indent="0" algn="just" fontAlgn="auto">
              <a:lnSpc>
                <a:spcPct val="100000"/>
              </a:lnSpc>
            </a:pPr>
            <a:r>
              <a:rPr lang="en-US" altLang="zh-CN" sz="500" dirty="0">
                <a:latin typeface="Calibri" panose="020F0502020204030204" charset="0"/>
                <a:sym typeface="+mn-ea"/>
              </a:rPr>
              <a:t>5. Read the measured current on the display.</a:t>
            </a:r>
            <a:endParaRPr lang="zh-CN" altLang="en-US" sz="500" dirty="0">
              <a:latin typeface="Calibri" panose="020F0502020204030204" charset="0"/>
            </a:endParaRPr>
          </a:p>
          <a:p>
            <a:pPr marL="86360" indent="0" algn="just" fontAlgn="auto">
              <a:lnSpc>
                <a:spcPct val="100000"/>
              </a:lnSpc>
            </a:pPr>
            <a:r>
              <a:rPr lang="en-US" altLang="zh-CN" sz="500" dirty="0">
                <a:latin typeface="Calibri" panose="020F0502020204030204" charset="0"/>
                <a:sym typeface="+mn-ea"/>
              </a:rPr>
              <a:t>*Caution:</a:t>
            </a:r>
            <a:endParaRPr lang="zh-CN" altLang="en-US" sz="500" dirty="0">
              <a:latin typeface="Calibri" panose="020F0502020204030204" charset="0"/>
            </a:endParaRPr>
          </a:p>
          <a:p>
            <a:pPr marL="122555" indent="0" algn="just" fontAlgn="auto">
              <a:lnSpc>
                <a:spcPct val="100000"/>
              </a:lnSpc>
            </a:pPr>
            <a:r>
              <a:rPr lang="en-US" altLang="zh-CN" sz="500" dirty="0">
                <a:latin typeface="Calibri" panose="020F0502020204030204" charset="0"/>
                <a:sym typeface="+mn-ea"/>
              </a:rPr>
              <a:t>a. Do not measure current that exceeds the MAX Value as indicated in the </a:t>
            </a:r>
          </a:p>
          <a:p>
            <a:pPr marL="122555" indent="0" algn="just" fontAlgn="auto">
              <a:lnSpc>
                <a:spcPct val="100000"/>
              </a:lnSpc>
            </a:pPr>
            <a:r>
              <a:rPr lang="en-US" altLang="zh-CN" sz="500" dirty="0">
                <a:latin typeface="Calibri" panose="020F0502020204030204" charset="0"/>
                <a:sym typeface="+mn-ea"/>
              </a:rPr>
              <a:t>    Specifications;</a:t>
            </a:r>
            <a:endParaRPr lang="zh-CN" altLang="en-US" sz="500" dirty="0">
              <a:latin typeface="Calibri" panose="020F0502020204030204" charset="0"/>
            </a:endParaRPr>
          </a:p>
          <a:p>
            <a:pPr marL="122555" indent="0" algn="just" fontAlgn="auto">
              <a:lnSpc>
                <a:spcPct val="100000"/>
              </a:lnSpc>
            </a:pPr>
            <a:r>
              <a:rPr lang="en-US" altLang="zh-CN" sz="500" dirty="0">
                <a:latin typeface="Calibri" panose="020F0502020204030204" charset="0"/>
                <a:sym typeface="+mn-ea"/>
              </a:rPr>
              <a:t>b. Use the AmA Terminal and the DC Current (mA&amp;A) Mode when you are </a:t>
            </a:r>
          </a:p>
          <a:p>
            <a:pPr marL="122555" indent="0" algn="just" fontAlgn="auto">
              <a:lnSpc>
                <a:spcPct val="100000"/>
              </a:lnSpc>
            </a:pPr>
            <a:r>
              <a:rPr lang="en-US" altLang="zh-CN" sz="500" dirty="0">
                <a:latin typeface="Calibri" panose="020F0502020204030204" charset="0"/>
                <a:sym typeface="+mn-ea"/>
              </a:rPr>
              <a:t>    measuring an unknown current. Then switch to the Terminal and the Mode if </a:t>
            </a:r>
          </a:p>
          <a:p>
            <a:pPr marL="122555" indent="0" algn="just" fontAlgn="auto">
              <a:lnSpc>
                <a:spcPct val="100000"/>
              </a:lnSpc>
            </a:pPr>
            <a:r>
              <a:rPr lang="en-US" altLang="zh-CN" sz="500" dirty="0">
                <a:latin typeface="Calibri" panose="020F0502020204030204" charset="0"/>
                <a:sym typeface="+mn-ea"/>
              </a:rPr>
              <a:t>    necessary.</a:t>
            </a:r>
          </a:p>
          <a:p>
            <a:pPr marL="0" indent="0" algn="just" fontAlgn="auto">
              <a:lnSpc>
                <a:spcPct val="100000"/>
              </a:lnSpc>
              <a:spcBef>
                <a:spcPts val="300"/>
              </a:spcBef>
              <a:spcAft>
                <a:spcPts val="100"/>
              </a:spcAft>
            </a:pPr>
            <a:r>
              <a:rPr lang="en-US" altLang="zh-CN" sz="500" dirty="0">
                <a:latin typeface="Calibri" panose="020F0502020204030204" charset="0"/>
                <a:sym typeface="+mn-ea"/>
              </a:rPr>
              <a:t>(4)</a:t>
            </a:r>
            <a:r>
              <a:rPr lang="zh-CN" altLang="en-US" sz="500" dirty="0">
                <a:latin typeface="Calibri" panose="020F0502020204030204" charset="0"/>
                <a:sym typeface="+mn-ea"/>
              </a:rPr>
              <a:t> </a:t>
            </a:r>
            <a:r>
              <a:rPr lang="en-US" altLang="zh-CN" sz="500" dirty="0">
                <a:latin typeface="Calibri" panose="020F0502020204030204" charset="0"/>
                <a:sym typeface="+mn-ea"/>
              </a:rPr>
              <a:t>Measure AC/DC Current (mA&amp;A)</a:t>
            </a:r>
            <a:endParaRPr lang="en-US" altLang="zh-CN" sz="500" dirty="0">
              <a:latin typeface="Calibri" panose="020F0502020204030204" charset="0"/>
            </a:endParaRPr>
          </a:p>
          <a:p>
            <a:pPr marL="86360" indent="0" algn="just" fontAlgn="auto">
              <a:lnSpc>
                <a:spcPct val="100000"/>
              </a:lnSpc>
            </a:pPr>
            <a:r>
              <a:rPr lang="en-US" altLang="zh-CN" sz="500" dirty="0">
                <a:latin typeface="Calibri" panose="020F0502020204030204" charset="0"/>
                <a:sym typeface="+mn-ea"/>
              </a:rPr>
              <a:t>1. Connect the black test lead to the COM Terminal and connect the red test lead </a:t>
            </a:r>
          </a:p>
          <a:p>
            <a:pPr marL="86360" indent="0" algn="just" fontAlgn="auto">
              <a:lnSpc>
                <a:spcPct val="100000"/>
              </a:lnSpc>
            </a:pPr>
            <a:r>
              <a:rPr lang="en-US" altLang="zh-CN" sz="500" dirty="0">
                <a:latin typeface="Calibri" panose="020F0502020204030204" charset="0"/>
                <a:sym typeface="+mn-ea"/>
              </a:rPr>
              <a:t>    to the </a:t>
            </a:r>
            <a:r>
              <a:rPr lang="en-US" altLang="zh-CN" sz="500" dirty="0">
                <a:latin typeface="Calibri" panose="020F0502020204030204" charset="0"/>
                <a:ea typeface="Calibri (正文)" charset="0"/>
                <a:sym typeface="+mn-ea"/>
              </a:rPr>
              <a:t>V</a:t>
            </a:r>
            <a:r>
              <a:rPr lang="en-US" altLang="zh-CN" sz="500" dirty="0">
                <a:solidFill>
                  <a:srgbClr val="000000"/>
                </a:solidFill>
                <a:latin typeface="Calibri" panose="020F0502020204030204" charset="0"/>
                <a:ea typeface="Calibri" panose="020F0502020204030204" charset="0"/>
                <a:cs typeface="Calibri" panose="020F0502020204030204" charset="0"/>
                <a:sym typeface="+mn-ea"/>
              </a:rPr>
              <a:t>Ω</a:t>
            </a:r>
            <a:r>
              <a:rPr lang="en-US" altLang="zh-CN" sz="500" dirty="0">
                <a:latin typeface="Calibri" panose="020F0502020204030204" charset="0"/>
                <a:ea typeface="Calibri (正文)" charset="0"/>
                <a:sym typeface="+mn-ea"/>
              </a:rPr>
              <a:t>Hz </a:t>
            </a:r>
            <a:r>
              <a:rPr lang="en-US" altLang="zh-CN" sz="500" dirty="0">
                <a:latin typeface="Calibri" panose="020F0502020204030204" charset="0"/>
                <a:sym typeface="+mn-ea"/>
              </a:rPr>
              <a:t>Terminal; </a:t>
            </a:r>
          </a:p>
          <a:p>
            <a:pPr marL="86360" indent="0" algn="just" fontAlgn="auto">
              <a:lnSpc>
                <a:spcPct val="100000"/>
              </a:lnSpc>
            </a:pPr>
            <a:r>
              <a:rPr lang="en-US" altLang="zh-CN" sz="500" dirty="0">
                <a:latin typeface="Calibri" panose="020F0502020204030204" charset="0"/>
                <a:sym typeface="+mn-ea"/>
              </a:rPr>
              <a:t>2. Turn the rotary switch to the DC Current (</a:t>
            </a:r>
            <a:r>
              <a:rPr lang="en-US" altLang="zh-CN" sz="500" dirty="0">
                <a:solidFill>
                  <a:srgbClr val="000000"/>
                </a:solidFill>
                <a:latin typeface="Calibri" panose="020F0502020204030204" charset="0"/>
                <a:ea typeface="Calibri" panose="020F0502020204030204" charset="0"/>
                <a:cs typeface="Calibri" panose="020F0502020204030204" charset="0"/>
                <a:sym typeface="+mn-ea"/>
              </a:rPr>
              <a:t>μ</a:t>
            </a:r>
            <a:r>
              <a:rPr lang="en-US" altLang="zh-CN" sz="500" dirty="0">
                <a:latin typeface="Calibri" panose="020F0502020204030204" charset="0"/>
                <a:cs typeface="Calibri" panose="020F0502020204030204" charset="0"/>
                <a:sym typeface="+mn-ea"/>
              </a:rPr>
              <a:t>A</a:t>
            </a:r>
            <a:r>
              <a:rPr lang="en-US" altLang="zh-CN" sz="500" dirty="0">
                <a:latin typeface="Calibri" panose="020F0502020204030204" charset="0"/>
                <a:sym typeface="+mn-ea"/>
              </a:rPr>
              <a:t>) Mode;</a:t>
            </a:r>
            <a:endParaRPr lang="zh-CN" altLang="en-US" sz="500" dirty="0">
              <a:latin typeface="Calibri" panose="020F0502020204030204" charset="0"/>
            </a:endParaRPr>
          </a:p>
          <a:p>
            <a:pPr marL="86360" indent="0" algn="just" fontAlgn="auto">
              <a:lnSpc>
                <a:spcPct val="100000"/>
              </a:lnSpc>
            </a:pPr>
            <a:r>
              <a:rPr lang="en-US" altLang="zh-CN" sz="500" dirty="0">
                <a:latin typeface="Calibri" panose="020F0502020204030204" charset="0"/>
                <a:sym typeface="+mn-ea"/>
              </a:rPr>
              <a:t>3. Press SELECT to toggle between AC/DC;</a:t>
            </a:r>
            <a:endParaRPr lang="zh-CN" altLang="en-US" sz="500" dirty="0">
              <a:latin typeface="Calibri" panose="020F0502020204030204" charset="0"/>
            </a:endParaRPr>
          </a:p>
          <a:p>
            <a:pPr marL="86360" indent="0" algn="just" fontAlgn="auto">
              <a:lnSpc>
                <a:spcPct val="100000"/>
              </a:lnSpc>
            </a:pPr>
            <a:r>
              <a:rPr lang="en-US" altLang="zh-CN" sz="500" dirty="0">
                <a:latin typeface="Calibri" panose="020F0502020204030204" charset="0"/>
                <a:sym typeface="+mn-ea"/>
              </a:rPr>
              <a:t>4. Break the circuit path to be measured. Then connect the test leads across the </a:t>
            </a:r>
          </a:p>
          <a:p>
            <a:pPr marL="86360" indent="0" algn="just" fontAlgn="auto">
              <a:lnSpc>
                <a:spcPct val="100000"/>
              </a:lnSpc>
            </a:pPr>
            <a:r>
              <a:rPr lang="en-US" altLang="zh-CN" sz="500" dirty="0">
                <a:latin typeface="Calibri" panose="020F0502020204030204" charset="0"/>
                <a:sym typeface="+mn-ea"/>
              </a:rPr>
              <a:t>     break and apply power;</a:t>
            </a:r>
            <a:endParaRPr lang="zh-CN" altLang="en-US" sz="500" dirty="0">
              <a:latin typeface="Calibri" panose="020F0502020204030204" charset="0"/>
            </a:endParaRPr>
          </a:p>
          <a:p>
            <a:pPr marL="86360" indent="0" algn="just" fontAlgn="auto">
              <a:lnSpc>
                <a:spcPct val="100000"/>
              </a:lnSpc>
            </a:pPr>
            <a:r>
              <a:rPr lang="en-US" altLang="zh-CN" sz="500" dirty="0">
                <a:latin typeface="Calibri" panose="020F0502020204030204" charset="0"/>
                <a:sym typeface="+mn-ea"/>
              </a:rPr>
              <a:t>5. Read the measured current on the display.</a:t>
            </a:r>
            <a:endParaRPr lang="zh-CN" altLang="en-US" sz="500" dirty="0">
              <a:latin typeface="Calibri" panose="020F0502020204030204" charset="0"/>
            </a:endParaRPr>
          </a:p>
          <a:p>
            <a:pPr marL="86360" indent="0" algn="just" fontAlgn="auto">
              <a:lnSpc>
                <a:spcPct val="100000"/>
              </a:lnSpc>
            </a:pPr>
            <a:r>
              <a:rPr lang="en-US" altLang="zh-CN" sz="500" dirty="0">
                <a:latin typeface="Calibri" panose="020F0502020204030204" charset="0"/>
                <a:sym typeface="+mn-ea"/>
              </a:rPr>
              <a:t>*Caution:</a:t>
            </a:r>
            <a:endParaRPr lang="zh-CN" altLang="en-US" sz="500" dirty="0">
              <a:latin typeface="Calibri" panose="020F0502020204030204" charset="0"/>
            </a:endParaRPr>
          </a:p>
          <a:p>
            <a:pPr marL="122555" indent="0" algn="just" fontAlgn="auto">
              <a:lnSpc>
                <a:spcPct val="100000"/>
              </a:lnSpc>
            </a:pPr>
            <a:r>
              <a:rPr lang="en-US" altLang="zh-CN" sz="500" dirty="0">
                <a:latin typeface="Calibri" panose="020F0502020204030204" charset="0"/>
                <a:sym typeface="+mn-ea"/>
              </a:rPr>
              <a:t>a. Do not measure current that exceeds the MAX Value as indicated in the </a:t>
            </a:r>
          </a:p>
          <a:p>
            <a:pPr marL="122555" indent="0" algn="just" fontAlgn="auto">
              <a:lnSpc>
                <a:spcPct val="100000"/>
              </a:lnSpc>
            </a:pPr>
            <a:r>
              <a:rPr lang="en-US" altLang="zh-CN" sz="500" dirty="0">
                <a:latin typeface="Calibri" panose="020F0502020204030204" charset="0"/>
                <a:sym typeface="+mn-ea"/>
              </a:rPr>
              <a:t>    Specifications;</a:t>
            </a:r>
            <a:endParaRPr lang="zh-CN" altLang="en-US" sz="500" dirty="0">
              <a:latin typeface="Calibri" panose="020F0502020204030204" charset="0"/>
            </a:endParaRPr>
          </a:p>
          <a:p>
            <a:pPr marL="122555" indent="0" algn="just" fontAlgn="auto">
              <a:lnSpc>
                <a:spcPct val="100000"/>
              </a:lnSpc>
            </a:pPr>
            <a:r>
              <a:rPr lang="en-US" altLang="zh-CN" sz="500" dirty="0">
                <a:latin typeface="Calibri" panose="020F0502020204030204" charset="0"/>
                <a:sym typeface="+mn-ea"/>
              </a:rPr>
              <a:t>b. Use the AmA Terminal and the DC Current (mA&amp;A) Mode when you are </a:t>
            </a:r>
          </a:p>
          <a:p>
            <a:pPr marL="122555" indent="0" algn="just" fontAlgn="auto">
              <a:lnSpc>
                <a:spcPct val="100000"/>
              </a:lnSpc>
            </a:pPr>
            <a:r>
              <a:rPr lang="en-US" altLang="zh-CN" sz="500" dirty="0">
                <a:latin typeface="Calibri" panose="020F0502020204030204" charset="0"/>
                <a:sym typeface="+mn-ea"/>
              </a:rPr>
              <a:t>    measuring an unknown current. Then switch to the Terminal and the Mode if </a:t>
            </a:r>
          </a:p>
          <a:p>
            <a:pPr marL="122555" indent="0" algn="just" fontAlgn="auto">
              <a:lnSpc>
                <a:spcPct val="100000"/>
              </a:lnSpc>
            </a:pPr>
            <a:r>
              <a:rPr lang="en-US" altLang="zh-CN" sz="500" dirty="0">
                <a:latin typeface="Calibri" panose="020F0502020204030204" charset="0"/>
                <a:sym typeface="+mn-ea"/>
              </a:rPr>
              <a:t>    necessary.</a:t>
            </a:r>
            <a:endParaRPr lang="zh-CN" altLang="en-US" sz="500" dirty="0">
              <a:latin typeface="Calibri" panose="020F0502020204030204" charset="0"/>
            </a:endParaRPr>
          </a:p>
          <a:p>
            <a:pPr marL="0" indent="0" algn="just" fontAlgn="auto">
              <a:lnSpc>
                <a:spcPct val="100000"/>
              </a:lnSpc>
              <a:spcAft>
                <a:spcPts val="100"/>
              </a:spcAft>
            </a:pPr>
            <a:endParaRPr lang="en-US" altLang="zh-CN" sz="500" dirty="0">
              <a:latin typeface="Calibri" panose="020F0502020204030204" charset="0"/>
            </a:endParaRPr>
          </a:p>
          <a:p>
            <a:pPr marL="0" indent="0" algn="just" fontAlgn="auto">
              <a:lnSpc>
                <a:spcPct val="100000"/>
              </a:lnSpc>
              <a:spcAft>
                <a:spcPts val="100"/>
              </a:spcAft>
            </a:pPr>
            <a:endParaRPr lang="en-US" altLang="zh-CN" sz="500" dirty="0">
              <a:latin typeface="Calibri" panose="020F0502020204030204" charset="0"/>
              <a:ea typeface="Calibri (正文)" charset="0"/>
            </a:endParaRPr>
          </a:p>
          <a:p>
            <a:pPr marL="0" indent="0" algn="just" fontAlgn="auto">
              <a:lnSpc>
                <a:spcPct val="100000"/>
              </a:lnSpc>
              <a:spcAft>
                <a:spcPts val="100"/>
              </a:spcAft>
            </a:pPr>
            <a:endParaRPr lang="en-US" altLang="zh-CN" sz="500" dirty="0">
              <a:latin typeface="Calibri" panose="020F0502020204030204" charset="0"/>
              <a:ea typeface="Calibri (正文)" charset="0"/>
            </a:endParaRPr>
          </a:p>
          <a:p>
            <a:pPr marL="0" indent="0" algn="just" fontAlgn="auto">
              <a:lnSpc>
                <a:spcPct val="100000"/>
              </a:lnSpc>
              <a:spcBef>
                <a:spcPts val="300"/>
              </a:spcBef>
              <a:spcAft>
                <a:spcPts val="100"/>
              </a:spcAft>
            </a:pPr>
            <a:endParaRPr lang="en-US" altLang="zh-CN" sz="500" dirty="0">
              <a:latin typeface="Calibri" panose="020F0502020204030204" charset="0"/>
              <a:ea typeface="Calibri (正文)" charset="0"/>
            </a:endParaRPr>
          </a:p>
          <a:p>
            <a:pPr marL="0" indent="0" algn="just" fontAlgn="auto">
              <a:lnSpc>
                <a:spcPct val="100000"/>
              </a:lnSpc>
              <a:spcBef>
                <a:spcPts val="300"/>
              </a:spcBef>
              <a:spcAft>
                <a:spcPts val="100"/>
              </a:spcAft>
            </a:pPr>
            <a:r>
              <a:rPr lang="en-US" altLang="zh-CN" sz="500" dirty="0">
                <a:latin typeface="Calibri" panose="020F0502020204030204" charset="0"/>
                <a:ea typeface="Calibri (正文)" charset="0"/>
              </a:rPr>
              <a:t>(5) Measure Resistance</a:t>
            </a:r>
          </a:p>
          <a:p>
            <a:pPr marL="86360" indent="0" algn="just" fontAlgn="auto">
              <a:lnSpc>
                <a:spcPct val="100000"/>
              </a:lnSpc>
            </a:pPr>
            <a:r>
              <a:rPr lang="en-US" altLang="zh-CN" sz="500" dirty="0">
                <a:latin typeface="Calibri" panose="020F0502020204030204" charset="0"/>
                <a:ea typeface="Calibri (正文)" charset="0"/>
              </a:rPr>
              <a:t>1. Connect the black test lead to the COM Terminal and connect the red test lead to </a:t>
            </a:r>
          </a:p>
          <a:p>
            <a:pPr marL="86360" indent="0" algn="just" fontAlgn="auto">
              <a:lnSpc>
                <a:spcPct val="100000"/>
              </a:lnSpc>
            </a:pPr>
            <a:r>
              <a:rPr lang="en-US" altLang="zh-CN" sz="500" dirty="0">
                <a:latin typeface="Calibri" panose="020F0502020204030204" charset="0"/>
                <a:ea typeface="Calibri (正文)" charset="0"/>
              </a:rPr>
              <a:t>     the </a:t>
            </a:r>
            <a:r>
              <a:rPr lang="en-US" altLang="zh-CN" sz="500" dirty="0">
                <a:latin typeface="Calibri" panose="020F0502020204030204" charset="0"/>
                <a:ea typeface="Calibri (正文)" charset="0"/>
                <a:sym typeface="+mn-ea"/>
              </a:rPr>
              <a:t>V</a:t>
            </a:r>
            <a:r>
              <a:rPr lang="en-US" altLang="zh-CN" sz="500" dirty="0">
                <a:solidFill>
                  <a:srgbClr val="000000"/>
                </a:solidFill>
                <a:latin typeface="Calibri" panose="020F0502020204030204" charset="0"/>
                <a:ea typeface="Calibri" panose="020F0502020204030204" charset="0"/>
                <a:cs typeface="Calibri" panose="020F0502020204030204" charset="0"/>
                <a:sym typeface="+mn-ea"/>
              </a:rPr>
              <a:t>Ω</a:t>
            </a:r>
            <a:r>
              <a:rPr lang="en-US" altLang="zh-CN" sz="500" dirty="0">
                <a:latin typeface="Calibri" panose="020F0502020204030204" charset="0"/>
                <a:ea typeface="Calibri (正文)" charset="0"/>
                <a:sym typeface="+mn-ea"/>
              </a:rPr>
              <a:t>Hz</a:t>
            </a:r>
            <a:r>
              <a:rPr lang="en-US" altLang="zh-CN" sz="500" dirty="0">
                <a:latin typeface="Calibri" panose="020F0502020204030204" charset="0"/>
                <a:ea typeface="Calibri (正文)" charset="0"/>
              </a:rPr>
              <a:t> Terminal;</a:t>
            </a:r>
          </a:p>
          <a:p>
            <a:pPr marL="86360" indent="0" algn="just" fontAlgn="auto">
              <a:lnSpc>
                <a:spcPct val="100000"/>
              </a:lnSpc>
            </a:pPr>
            <a:r>
              <a:rPr lang="en-US" altLang="zh-CN" sz="500" dirty="0">
                <a:latin typeface="Calibri" panose="020F0502020204030204" charset="0"/>
                <a:ea typeface="Calibri (正文)" charset="0"/>
              </a:rPr>
              <a:t>2. Turn the rotary switch to the Resistance Mode, and the display will show “OL”;</a:t>
            </a:r>
          </a:p>
          <a:p>
            <a:pPr marL="86360" indent="0" algn="just" fontAlgn="auto">
              <a:lnSpc>
                <a:spcPct val="100000"/>
              </a:lnSpc>
            </a:pPr>
            <a:r>
              <a:rPr lang="en-US" altLang="zh-CN" sz="500" dirty="0">
                <a:latin typeface="Calibri" panose="020F0502020204030204" charset="0"/>
                <a:ea typeface="Calibri (正文)" charset="0"/>
              </a:rPr>
              <a:t>3. Touch the probes to the desired test points of the circuit to measure the resistance;</a:t>
            </a:r>
          </a:p>
          <a:p>
            <a:pPr marL="86360" indent="0" algn="just" fontAlgn="auto">
              <a:lnSpc>
                <a:spcPct val="100000"/>
              </a:lnSpc>
            </a:pPr>
            <a:r>
              <a:rPr lang="en-US" altLang="zh-CN" sz="500" dirty="0">
                <a:latin typeface="Calibri" panose="020F0502020204030204" charset="0"/>
                <a:ea typeface="Calibri (正文)" charset="0"/>
              </a:rPr>
              <a:t>4. Read the measured resistance on the display.</a:t>
            </a:r>
          </a:p>
          <a:p>
            <a:pPr marL="86360" indent="0" algn="just" fontAlgn="auto">
              <a:lnSpc>
                <a:spcPct val="100000"/>
              </a:lnSpc>
            </a:pPr>
            <a:r>
              <a:rPr lang="en-US" altLang="zh-CN" sz="500" dirty="0">
                <a:latin typeface="Calibri" panose="020F0502020204030204" charset="0"/>
                <a:ea typeface="Calibri (正文)" charset="0"/>
              </a:rPr>
              <a:t>*Caution:</a:t>
            </a:r>
          </a:p>
          <a:p>
            <a:pPr marL="122555" indent="0" algn="just" fontAlgn="auto">
              <a:lnSpc>
                <a:spcPct val="100000"/>
              </a:lnSpc>
            </a:pPr>
            <a:r>
              <a:rPr lang="en-US" altLang="zh-CN" sz="500" dirty="0">
                <a:latin typeface="Calibri" panose="020F0502020204030204" charset="0"/>
                <a:ea typeface="Calibri (正文)" charset="0"/>
              </a:rPr>
              <a:t>a. Disconnect circuit power and discharge all capacitors before you test resistance.</a:t>
            </a:r>
          </a:p>
          <a:p>
            <a:pPr marL="122555" indent="0" algn="just" fontAlgn="auto">
              <a:lnSpc>
                <a:spcPct val="100000"/>
              </a:lnSpc>
            </a:pPr>
            <a:r>
              <a:rPr lang="en-US" altLang="zh-CN" sz="500" dirty="0">
                <a:latin typeface="Calibri" panose="020F0502020204030204" charset="0"/>
                <a:ea typeface="Calibri (正文)" charset="0"/>
              </a:rPr>
              <a:t>b. Do not input voltage at the Resistance Mode.</a:t>
            </a:r>
            <a:endParaRPr lang="zh-CN" altLang="en-US" sz="500" dirty="0">
              <a:latin typeface="Calibri" panose="020F0502020204030204" charset="0"/>
            </a:endParaRPr>
          </a:p>
        </p:txBody>
      </p:sp>
      <p:sp>
        <p:nvSpPr>
          <p:cNvPr id="36" name="文本框 35"/>
          <p:cNvSpPr txBox="1"/>
          <p:nvPr/>
        </p:nvSpPr>
        <p:spPr>
          <a:xfrm>
            <a:off x="2836545" y="115330"/>
            <a:ext cx="2364740" cy="3629025"/>
          </a:xfrm>
          <a:prstGeom prst="rect">
            <a:avLst/>
          </a:prstGeom>
          <a:noFill/>
        </p:spPr>
        <p:txBody>
          <a:bodyPr wrap="square" lIns="36195" tIns="36195" rIns="36195" bIns="36195" rtlCol="0">
            <a:spAutoFit/>
          </a:bodyPr>
          <a:lstStyle/>
          <a:p>
            <a:pPr marL="122555" indent="0" algn="just" fontAlgn="auto">
              <a:lnSpc>
                <a:spcPct val="95000"/>
              </a:lnSpc>
            </a:pPr>
            <a:endParaRPr lang="en-US" altLang="zh-CN" sz="500" dirty="0">
              <a:latin typeface="Calibri" panose="020F0502020204030204" charset="0"/>
              <a:ea typeface="Calibri (正文)" charset="0"/>
            </a:endParaRPr>
          </a:p>
          <a:p>
            <a:pPr marL="0" indent="0" algn="just" fontAlgn="auto">
              <a:lnSpc>
                <a:spcPct val="95000"/>
              </a:lnSpc>
              <a:spcBef>
                <a:spcPts val="300"/>
              </a:spcBef>
              <a:spcAft>
                <a:spcPts val="100"/>
              </a:spcAft>
            </a:pPr>
            <a:r>
              <a:rPr lang="en-US" altLang="zh-CN" sz="500" dirty="0">
                <a:latin typeface="Calibri" panose="020F0502020204030204" charset="0"/>
                <a:ea typeface="Calibri (正文)" charset="0"/>
                <a:sym typeface="+mn-ea"/>
              </a:rPr>
              <a:t>(6) Measure Continuity</a:t>
            </a:r>
            <a:endParaRPr lang="en-US" altLang="zh-CN" sz="500" dirty="0">
              <a:latin typeface="Calibri" panose="020F0502020204030204" charset="0"/>
              <a:ea typeface="Calibri (正文)" charset="0"/>
            </a:endParaRPr>
          </a:p>
          <a:p>
            <a:pPr marL="86360" indent="0" algn="just" fontAlgn="auto">
              <a:lnSpc>
                <a:spcPct val="95000"/>
              </a:lnSpc>
            </a:pPr>
            <a:r>
              <a:rPr lang="en-US" altLang="zh-CN" sz="500" dirty="0">
                <a:latin typeface="Calibri" panose="020F0502020204030204" charset="0"/>
                <a:ea typeface="Calibri (正文)" charset="0"/>
                <a:sym typeface="+mn-ea"/>
              </a:rPr>
              <a:t>1. </a:t>
            </a:r>
            <a:r>
              <a:rPr lang="en-US" altLang="zh-CN" sz="500" dirty="0">
                <a:latin typeface="Calibri" panose="020F0502020204030204" charset="0"/>
                <a:sym typeface="+mn-ea"/>
              </a:rPr>
              <a:t>Connect the black test lead to the COM Terminal and connect the red test lead </a:t>
            </a:r>
          </a:p>
          <a:p>
            <a:pPr marL="86360" indent="0" algn="just" fontAlgn="auto">
              <a:lnSpc>
                <a:spcPct val="95000"/>
              </a:lnSpc>
            </a:pPr>
            <a:r>
              <a:rPr lang="en-US" altLang="zh-CN" sz="500" dirty="0">
                <a:latin typeface="Calibri" panose="020F0502020204030204" charset="0"/>
                <a:sym typeface="+mn-ea"/>
              </a:rPr>
              <a:t>    to the </a:t>
            </a:r>
            <a:r>
              <a:rPr lang="en-US" altLang="zh-CN" sz="500" dirty="0">
                <a:latin typeface="Calibri" panose="020F0502020204030204" charset="0"/>
                <a:ea typeface="Calibri (正文)" charset="0"/>
                <a:sym typeface="+mn-ea"/>
              </a:rPr>
              <a:t>V</a:t>
            </a:r>
            <a:r>
              <a:rPr lang="en-US" altLang="zh-CN" sz="500" dirty="0">
                <a:solidFill>
                  <a:srgbClr val="000000"/>
                </a:solidFill>
                <a:latin typeface="Calibri" panose="020F0502020204030204" charset="0"/>
                <a:ea typeface="Calibri" panose="020F0502020204030204" charset="0"/>
                <a:cs typeface="Calibri" panose="020F0502020204030204" charset="0"/>
                <a:sym typeface="+mn-ea"/>
              </a:rPr>
              <a:t>Ω</a:t>
            </a:r>
            <a:r>
              <a:rPr lang="en-US" altLang="zh-CN" sz="500" dirty="0">
                <a:latin typeface="Calibri" panose="020F0502020204030204" charset="0"/>
                <a:ea typeface="Calibri (正文)" charset="0"/>
                <a:sym typeface="+mn-ea"/>
              </a:rPr>
              <a:t>Hz </a:t>
            </a:r>
            <a:r>
              <a:rPr lang="en-US" altLang="zh-CN" sz="500" dirty="0">
                <a:latin typeface="Calibri" panose="020F0502020204030204" charset="0"/>
                <a:sym typeface="+mn-ea"/>
              </a:rPr>
              <a:t>Terminal; </a:t>
            </a:r>
          </a:p>
          <a:p>
            <a:pPr marL="86360" indent="0" algn="just" fontAlgn="auto">
              <a:lnSpc>
                <a:spcPct val="95000"/>
              </a:lnSpc>
            </a:pPr>
            <a:r>
              <a:rPr lang="en-US" altLang="zh-CN" sz="500" dirty="0">
                <a:latin typeface="Calibri" panose="020F0502020204030204" charset="0"/>
                <a:ea typeface="Calibri (正文)" charset="0"/>
                <a:sym typeface="+mn-ea"/>
              </a:rPr>
              <a:t>2. Turn the rotary switch to the Resistance Mode, press SELECT once to toggle to the </a:t>
            </a:r>
            <a:endParaRPr lang="en-US" altLang="zh-CN" sz="500" dirty="0">
              <a:latin typeface="Calibri" panose="020F0502020204030204" charset="0"/>
              <a:ea typeface="Calibri (正文)" charset="0"/>
            </a:endParaRPr>
          </a:p>
          <a:p>
            <a:pPr marL="86360" indent="0" algn="just" fontAlgn="auto">
              <a:lnSpc>
                <a:spcPct val="95000"/>
              </a:lnSpc>
            </a:pPr>
            <a:r>
              <a:rPr lang="en-US" altLang="zh-CN" sz="500" dirty="0">
                <a:latin typeface="Calibri" panose="020F0502020204030204" charset="0"/>
                <a:ea typeface="Calibri (正文)" charset="0"/>
                <a:sym typeface="+mn-ea"/>
              </a:rPr>
              <a:t>    Continuity Mode;</a:t>
            </a:r>
            <a:endParaRPr lang="en-US" altLang="zh-CN" sz="500" dirty="0">
              <a:latin typeface="Calibri" panose="020F0502020204030204" charset="0"/>
              <a:ea typeface="Calibri (正文)" charset="0"/>
            </a:endParaRPr>
          </a:p>
          <a:p>
            <a:pPr marL="86360" indent="0" algn="just" fontAlgn="auto">
              <a:lnSpc>
                <a:spcPct val="95000"/>
              </a:lnSpc>
            </a:pPr>
            <a:r>
              <a:rPr lang="en-US" altLang="zh-CN" sz="500" dirty="0">
                <a:latin typeface="Calibri" panose="020F0502020204030204" charset="0"/>
                <a:ea typeface="Calibri (正文)" charset="0"/>
                <a:sym typeface="+mn-ea"/>
              </a:rPr>
              <a:t>3. Touch the probes to the desired test points of the circuit;</a:t>
            </a:r>
            <a:endParaRPr lang="en-US" altLang="zh-CN" sz="500" dirty="0">
              <a:latin typeface="Calibri" panose="020F0502020204030204" charset="0"/>
              <a:ea typeface="Calibri (正文)" charset="0"/>
            </a:endParaRPr>
          </a:p>
          <a:p>
            <a:pPr marL="86360" indent="0" algn="just" fontAlgn="auto">
              <a:lnSpc>
                <a:spcPct val="95000"/>
              </a:lnSpc>
            </a:pPr>
            <a:r>
              <a:rPr lang="en-US" altLang="zh-CN" sz="500" dirty="0">
                <a:latin typeface="Calibri" panose="020F0502020204030204" charset="0"/>
                <a:ea typeface="Calibri (正文)" charset="0"/>
                <a:sym typeface="+mn-ea"/>
              </a:rPr>
              <a:t>4. The built-in beeper will beep when the resistance is lower than 50Ω, which </a:t>
            </a:r>
            <a:endParaRPr lang="en-US" altLang="zh-CN" sz="500" dirty="0">
              <a:latin typeface="Calibri" panose="020F0502020204030204" charset="0"/>
              <a:ea typeface="Calibri (正文)" charset="0"/>
            </a:endParaRPr>
          </a:p>
          <a:p>
            <a:pPr marL="86360" indent="0" algn="just" fontAlgn="auto">
              <a:lnSpc>
                <a:spcPct val="95000"/>
              </a:lnSpc>
            </a:pPr>
            <a:r>
              <a:rPr lang="en-US" altLang="zh-CN" sz="500" dirty="0">
                <a:latin typeface="Calibri" panose="020F0502020204030204" charset="0"/>
                <a:ea typeface="Calibri (正文)" charset="0"/>
                <a:sym typeface="+mn-ea"/>
              </a:rPr>
              <a:t>     indicates a short circuit.</a:t>
            </a:r>
            <a:endParaRPr lang="en-US" altLang="zh-CN" sz="500" dirty="0">
              <a:latin typeface="Calibri" panose="020F0502020204030204" charset="0"/>
              <a:ea typeface="Calibri (正文)" charset="0"/>
            </a:endParaRPr>
          </a:p>
          <a:p>
            <a:pPr marL="86360" indent="0" algn="just" fontAlgn="auto">
              <a:lnSpc>
                <a:spcPct val="95000"/>
              </a:lnSpc>
            </a:pPr>
            <a:r>
              <a:rPr lang="en-US" altLang="zh-CN" sz="500" dirty="0">
                <a:latin typeface="Calibri" panose="020F0502020204030204" charset="0"/>
                <a:ea typeface="Calibri (正文)" charset="0"/>
                <a:sym typeface="+mn-ea"/>
              </a:rPr>
              <a:t>*Caution:</a:t>
            </a:r>
            <a:endParaRPr lang="en-US" altLang="zh-CN" sz="500" dirty="0">
              <a:latin typeface="Calibri" panose="020F0502020204030204" charset="0"/>
              <a:ea typeface="Calibri (正文)" charset="0"/>
            </a:endParaRPr>
          </a:p>
          <a:p>
            <a:pPr marL="122555" indent="0" algn="just" fontAlgn="auto">
              <a:lnSpc>
                <a:spcPct val="95000"/>
              </a:lnSpc>
            </a:pPr>
            <a:r>
              <a:rPr lang="en-US" altLang="zh-CN" sz="500" dirty="0">
                <a:latin typeface="Calibri" panose="020F0502020204030204" charset="0"/>
                <a:ea typeface="Calibri (正文)" charset="0"/>
                <a:sym typeface="+mn-ea"/>
              </a:rPr>
              <a:t>a. Do not input voltage at the Continuity Mode.</a:t>
            </a:r>
            <a:endParaRPr lang="en-US" altLang="zh-CN" sz="500" dirty="0">
              <a:latin typeface="Calibri" panose="020F0502020204030204" charset="0"/>
              <a:ea typeface="Calibri (正文)" charset="0"/>
            </a:endParaRPr>
          </a:p>
          <a:p>
            <a:pPr marL="0" indent="0" algn="just" fontAlgn="auto">
              <a:lnSpc>
                <a:spcPct val="95000"/>
              </a:lnSpc>
              <a:spcBef>
                <a:spcPts val="300"/>
              </a:spcBef>
              <a:spcAft>
                <a:spcPts val="100"/>
              </a:spcAft>
            </a:pPr>
            <a:r>
              <a:rPr lang="en-US" altLang="zh-CN" sz="500" dirty="0">
                <a:ea typeface="Calibri (正文)" charset="0"/>
                <a:sym typeface="+mn-ea"/>
              </a:rPr>
              <a:t>(7) Measure Diode</a:t>
            </a:r>
            <a:endParaRPr lang="en-US" altLang="zh-CN" sz="500" dirty="0">
              <a:ea typeface="Calibri (正文)" charset="0"/>
            </a:endParaRPr>
          </a:p>
          <a:p>
            <a:pPr marL="86360" indent="0" algn="just" fontAlgn="auto">
              <a:lnSpc>
                <a:spcPct val="95000"/>
              </a:lnSpc>
            </a:pPr>
            <a:r>
              <a:rPr lang="en-US" altLang="zh-CN" sz="500" dirty="0">
                <a:ea typeface="Calibri (正文)" charset="0"/>
                <a:sym typeface="+mn-ea"/>
              </a:rPr>
              <a:t>1. Connect the black test lead to the COM Terminal and connect the red test lead to </a:t>
            </a:r>
            <a:endParaRPr lang="en-US" altLang="zh-CN" sz="500" dirty="0">
              <a:ea typeface="Calibri (正文)" charset="0"/>
            </a:endParaRPr>
          </a:p>
          <a:p>
            <a:pPr marL="86360" indent="0" algn="just" fontAlgn="auto">
              <a:lnSpc>
                <a:spcPct val="95000"/>
              </a:lnSpc>
            </a:pPr>
            <a:r>
              <a:rPr lang="en-US" altLang="zh-CN" sz="500" dirty="0">
                <a:ea typeface="Calibri (正文)" charset="0"/>
                <a:sym typeface="+mn-ea"/>
              </a:rPr>
              <a:t>    the </a:t>
            </a:r>
            <a:r>
              <a:rPr lang="en-US" altLang="zh-CN" sz="500" dirty="0">
                <a:latin typeface="Calibri" panose="020F0502020204030204" charset="0"/>
                <a:ea typeface="Calibri (正文)" charset="0"/>
                <a:sym typeface="+mn-ea"/>
              </a:rPr>
              <a:t>V</a:t>
            </a:r>
            <a:r>
              <a:rPr lang="en-US" altLang="zh-CN" sz="500" dirty="0">
                <a:solidFill>
                  <a:srgbClr val="000000"/>
                </a:solidFill>
                <a:latin typeface="Calibri" panose="020F0502020204030204" charset="0"/>
                <a:ea typeface="Calibri" panose="020F0502020204030204" charset="0"/>
                <a:cs typeface="Calibri" panose="020F0502020204030204" charset="0"/>
                <a:sym typeface="+mn-ea"/>
              </a:rPr>
              <a:t>Ω</a:t>
            </a:r>
            <a:r>
              <a:rPr lang="en-US" altLang="zh-CN" sz="500" dirty="0">
                <a:latin typeface="Calibri" panose="020F0502020204030204" charset="0"/>
                <a:ea typeface="Calibri (正文)" charset="0"/>
                <a:sym typeface="+mn-ea"/>
              </a:rPr>
              <a:t>Hz </a:t>
            </a:r>
            <a:r>
              <a:rPr lang="en-US" altLang="zh-CN" sz="500" dirty="0">
                <a:ea typeface="Calibri (正文)" charset="0"/>
                <a:sym typeface="+mn-ea"/>
              </a:rPr>
              <a:t>Terminal;</a:t>
            </a:r>
            <a:endParaRPr lang="en-US" altLang="zh-CN" sz="500" dirty="0">
              <a:ea typeface="Calibri (正文)" charset="0"/>
            </a:endParaRPr>
          </a:p>
          <a:p>
            <a:pPr marL="86360" indent="0" algn="just" fontAlgn="auto">
              <a:lnSpc>
                <a:spcPct val="95000"/>
              </a:lnSpc>
            </a:pPr>
            <a:r>
              <a:rPr lang="en-US" altLang="zh-CN" sz="500" dirty="0">
                <a:ea typeface="Calibri (正文)" charset="0"/>
                <a:sym typeface="+mn-ea"/>
              </a:rPr>
              <a:t>2. Turn the rotary switch to the Resistance Mode, press SELECT twice to toggle to the </a:t>
            </a:r>
            <a:endParaRPr lang="en-US" altLang="zh-CN" sz="500" dirty="0">
              <a:ea typeface="Calibri (正文)" charset="0"/>
            </a:endParaRPr>
          </a:p>
          <a:p>
            <a:pPr marL="86360" indent="0" algn="just" fontAlgn="auto">
              <a:lnSpc>
                <a:spcPct val="95000"/>
              </a:lnSpc>
            </a:pPr>
            <a:r>
              <a:rPr lang="en-US" altLang="zh-CN" sz="500" dirty="0">
                <a:ea typeface="Calibri (正文)" charset="0"/>
                <a:sym typeface="+mn-ea"/>
              </a:rPr>
              <a:t>    Diode Mode;</a:t>
            </a:r>
            <a:endParaRPr lang="en-US" altLang="zh-CN" sz="500" dirty="0">
              <a:ea typeface="Calibri (正文)" charset="0"/>
            </a:endParaRPr>
          </a:p>
          <a:p>
            <a:pPr marL="86360" indent="0" algn="just" fontAlgn="auto">
              <a:lnSpc>
                <a:spcPct val="95000"/>
              </a:lnSpc>
            </a:pPr>
            <a:r>
              <a:rPr lang="en-US" altLang="zh-CN" sz="500" dirty="0">
                <a:ea typeface="Calibri (正文)" charset="0"/>
                <a:sym typeface="+mn-ea"/>
              </a:rPr>
              <a:t>3. Connect the red probe to the anode side and the black probe to the cathode side </a:t>
            </a:r>
            <a:endParaRPr lang="en-US" altLang="zh-CN" sz="500" dirty="0">
              <a:ea typeface="Calibri (正文)" charset="0"/>
            </a:endParaRPr>
          </a:p>
          <a:p>
            <a:pPr marL="86360" indent="0" algn="just" fontAlgn="auto">
              <a:lnSpc>
                <a:spcPct val="95000"/>
              </a:lnSpc>
            </a:pPr>
            <a:r>
              <a:rPr lang="en-US" altLang="zh-CN" sz="500" dirty="0">
                <a:ea typeface="Calibri (正文)" charset="0"/>
                <a:sym typeface="+mn-ea"/>
              </a:rPr>
              <a:t>    of the diode being tested;</a:t>
            </a:r>
            <a:endParaRPr lang="en-US" altLang="zh-CN" sz="500" dirty="0">
              <a:ea typeface="Calibri (正文)" charset="0"/>
            </a:endParaRPr>
          </a:p>
          <a:p>
            <a:pPr marL="86360" indent="0" algn="just" fontAlgn="auto">
              <a:lnSpc>
                <a:spcPct val="95000"/>
              </a:lnSpc>
            </a:pPr>
            <a:r>
              <a:rPr lang="en-US" altLang="zh-CN" sz="500" dirty="0">
                <a:ea typeface="Calibri (正文)" charset="0"/>
                <a:sym typeface="+mn-ea"/>
              </a:rPr>
              <a:t>4. Read the forward bias voltage value on the display;</a:t>
            </a:r>
            <a:endParaRPr lang="en-US" altLang="zh-CN" sz="500" dirty="0">
              <a:ea typeface="Calibri (正文)" charset="0"/>
            </a:endParaRPr>
          </a:p>
          <a:p>
            <a:pPr marL="86360" indent="0" algn="just" fontAlgn="auto">
              <a:lnSpc>
                <a:spcPct val="95000"/>
              </a:lnSpc>
            </a:pPr>
            <a:r>
              <a:rPr lang="en-US" altLang="zh-CN" sz="500" dirty="0">
                <a:ea typeface="Calibri (正文)" charset="0"/>
                <a:sym typeface="+mn-ea"/>
              </a:rPr>
              <a:t>5. If the polarity of the test leads is reversed with diode polarity or the diode is </a:t>
            </a:r>
            <a:endParaRPr lang="en-US" altLang="zh-CN" sz="500" dirty="0">
              <a:ea typeface="Calibri (正文)" charset="0"/>
            </a:endParaRPr>
          </a:p>
          <a:p>
            <a:pPr marL="86360" indent="0" algn="just" fontAlgn="auto">
              <a:lnSpc>
                <a:spcPct val="95000"/>
              </a:lnSpc>
            </a:pPr>
            <a:r>
              <a:rPr lang="en-US" altLang="zh-CN" sz="500" dirty="0">
                <a:ea typeface="Calibri (正文)" charset="0"/>
                <a:sym typeface="+mn-ea"/>
              </a:rPr>
              <a:t>     broken, the display reading shows “OL”.</a:t>
            </a:r>
            <a:endParaRPr lang="en-US" altLang="zh-CN" sz="500" dirty="0">
              <a:ea typeface="Calibri (正文)" charset="0"/>
            </a:endParaRPr>
          </a:p>
          <a:p>
            <a:pPr marL="86360" indent="0" algn="just" fontAlgn="auto">
              <a:lnSpc>
                <a:spcPct val="95000"/>
              </a:lnSpc>
            </a:pPr>
            <a:r>
              <a:rPr lang="en-US" altLang="zh-CN" sz="500" dirty="0">
                <a:ea typeface="Calibri (正文)" charset="0"/>
                <a:sym typeface="+mn-ea"/>
              </a:rPr>
              <a:t>*Caution:</a:t>
            </a:r>
            <a:endParaRPr lang="en-US" altLang="zh-CN" sz="500" dirty="0">
              <a:ea typeface="Calibri (正文)" charset="0"/>
            </a:endParaRPr>
          </a:p>
          <a:p>
            <a:pPr marL="122555" indent="0" algn="just" fontAlgn="auto">
              <a:lnSpc>
                <a:spcPct val="95000"/>
              </a:lnSpc>
            </a:pPr>
            <a:r>
              <a:rPr lang="en-US" altLang="zh-CN" sz="500" dirty="0">
                <a:ea typeface="Calibri (正文)" charset="0"/>
                <a:sym typeface="+mn-ea"/>
              </a:rPr>
              <a:t>a. Do not input voltage at the Diode Mode.</a:t>
            </a:r>
            <a:endParaRPr lang="en-US" altLang="zh-CN" sz="500" dirty="0">
              <a:ea typeface="Calibri (正文)" charset="0"/>
            </a:endParaRPr>
          </a:p>
          <a:p>
            <a:pPr marL="122555" indent="0" algn="just" fontAlgn="auto">
              <a:lnSpc>
                <a:spcPct val="95000"/>
              </a:lnSpc>
            </a:pPr>
            <a:r>
              <a:rPr lang="en-US" altLang="zh-CN" sz="500" dirty="0">
                <a:ea typeface="Calibri (正文)" charset="0"/>
                <a:sym typeface="+mn-ea"/>
              </a:rPr>
              <a:t>b. Disconnect circuit power and discharge all capacitors before you test diode.</a:t>
            </a:r>
            <a:endParaRPr lang="en-US" altLang="zh-CN" sz="500" dirty="0">
              <a:solidFill>
                <a:schemeClr val="tx1"/>
              </a:solidFill>
              <a:ea typeface="Calibri (正文)" charset="0"/>
              <a:sym typeface="+mn-ea"/>
            </a:endParaRPr>
          </a:p>
          <a:p>
            <a:pPr marL="0" indent="0" algn="just" fontAlgn="auto">
              <a:lnSpc>
                <a:spcPct val="95000"/>
              </a:lnSpc>
              <a:spcBef>
                <a:spcPts val="300"/>
              </a:spcBef>
              <a:spcAft>
                <a:spcPts val="100"/>
              </a:spcAft>
            </a:pPr>
            <a:r>
              <a:rPr lang="en-US" altLang="zh-CN" sz="500" dirty="0">
                <a:solidFill>
                  <a:schemeClr val="tx1"/>
                </a:solidFill>
                <a:ea typeface="Calibri (正文)" charset="0"/>
                <a:sym typeface="+mn-ea"/>
              </a:rPr>
              <a:t>(8) Measure Capacitance </a:t>
            </a:r>
          </a:p>
          <a:p>
            <a:pPr marL="86360" indent="0" algn="just" fontAlgn="auto">
              <a:lnSpc>
                <a:spcPct val="95000"/>
              </a:lnSpc>
            </a:pPr>
            <a:r>
              <a:rPr lang="en-US" altLang="zh-CN" sz="500" dirty="0">
                <a:solidFill>
                  <a:schemeClr val="tx1"/>
                </a:solidFill>
                <a:ea typeface="Calibri (正文)" charset="0"/>
                <a:sym typeface="+mn-ea"/>
              </a:rPr>
              <a:t>1. Connect the black test lead to the COM Terminal and connect the red test lead to </a:t>
            </a:r>
          </a:p>
          <a:p>
            <a:pPr marL="86360" indent="0" algn="just" fontAlgn="auto">
              <a:lnSpc>
                <a:spcPct val="95000"/>
              </a:lnSpc>
            </a:pPr>
            <a:r>
              <a:rPr lang="en-US" altLang="zh-CN" sz="500" dirty="0">
                <a:solidFill>
                  <a:schemeClr val="tx1"/>
                </a:solidFill>
                <a:ea typeface="Calibri (正文)" charset="0"/>
                <a:sym typeface="+mn-ea"/>
              </a:rPr>
              <a:t>    </a:t>
            </a:r>
            <a:r>
              <a:rPr lang="en-US" altLang="zh-CN" sz="400" dirty="0">
                <a:solidFill>
                  <a:schemeClr val="tx1"/>
                </a:solidFill>
                <a:ea typeface="Calibri (正文)" charset="0"/>
                <a:sym typeface="+mn-ea"/>
              </a:rPr>
              <a:t> </a:t>
            </a:r>
            <a:r>
              <a:rPr lang="en-US" altLang="zh-CN" sz="500" dirty="0">
                <a:solidFill>
                  <a:schemeClr val="tx1"/>
                </a:solidFill>
                <a:ea typeface="Calibri (正文)" charset="0"/>
                <a:sym typeface="+mn-ea"/>
              </a:rPr>
              <a:t>the </a:t>
            </a:r>
            <a:r>
              <a:rPr lang="en-US" altLang="zh-CN" sz="500" dirty="0">
                <a:latin typeface="Calibri" panose="020F0502020204030204" charset="0"/>
                <a:ea typeface="Calibri (正文)" charset="0"/>
                <a:sym typeface="+mn-ea"/>
              </a:rPr>
              <a:t>V</a:t>
            </a:r>
            <a:r>
              <a:rPr lang="en-US" altLang="zh-CN" sz="500" dirty="0">
                <a:solidFill>
                  <a:srgbClr val="000000"/>
                </a:solidFill>
                <a:latin typeface="Calibri" panose="020F0502020204030204" charset="0"/>
                <a:ea typeface="Calibri" panose="020F0502020204030204" charset="0"/>
                <a:cs typeface="Calibri" panose="020F0502020204030204" charset="0"/>
                <a:sym typeface="+mn-ea"/>
              </a:rPr>
              <a:t>Ω</a:t>
            </a:r>
            <a:r>
              <a:rPr lang="en-US" altLang="zh-CN" sz="500" dirty="0">
                <a:latin typeface="Calibri" panose="020F0502020204030204" charset="0"/>
                <a:ea typeface="Calibri (正文)" charset="0"/>
                <a:sym typeface="+mn-ea"/>
              </a:rPr>
              <a:t>Hz</a:t>
            </a:r>
            <a:r>
              <a:rPr lang="en-US" altLang="zh-CN" sz="500" dirty="0">
                <a:solidFill>
                  <a:schemeClr val="tx1"/>
                </a:solidFill>
                <a:ea typeface="Calibri (正文)" charset="0"/>
                <a:sym typeface="+mn-ea"/>
              </a:rPr>
              <a:t> Terminal;</a:t>
            </a:r>
          </a:p>
          <a:p>
            <a:pPr marL="86360" indent="0" algn="just" fontAlgn="auto">
              <a:lnSpc>
                <a:spcPct val="95000"/>
              </a:lnSpc>
            </a:pPr>
            <a:r>
              <a:rPr lang="en-US" altLang="zh-CN" sz="500" dirty="0">
                <a:ea typeface="Calibri (正文)" charset="0"/>
                <a:sym typeface="+mn-ea"/>
              </a:rPr>
              <a:t>2. Turn the rotary switch to the Resistance Mode, press SELECT three times to toggle </a:t>
            </a:r>
          </a:p>
          <a:p>
            <a:pPr marL="86360" indent="0" algn="just" fontAlgn="auto">
              <a:lnSpc>
                <a:spcPct val="95000"/>
              </a:lnSpc>
            </a:pPr>
            <a:r>
              <a:rPr lang="en-US" altLang="zh-CN" sz="500" dirty="0">
                <a:ea typeface="Calibri (正文)" charset="0"/>
                <a:sym typeface="+mn-ea"/>
              </a:rPr>
              <a:t>     to the Capacitance Mode;</a:t>
            </a:r>
            <a:endParaRPr lang="en-US" altLang="zh-CN" sz="500" dirty="0">
              <a:ea typeface="Calibri (正文)" charset="0"/>
            </a:endParaRPr>
          </a:p>
          <a:p>
            <a:pPr marL="86360" indent="0" algn="just" fontAlgn="auto">
              <a:lnSpc>
                <a:spcPct val="95000"/>
              </a:lnSpc>
            </a:pPr>
            <a:r>
              <a:rPr lang="en-US" altLang="zh-CN" sz="500" dirty="0">
                <a:solidFill>
                  <a:schemeClr val="tx1"/>
                </a:solidFill>
                <a:ea typeface="Calibri (正文)" charset="0"/>
                <a:sym typeface="+mn-ea"/>
              </a:rPr>
              <a:t>3. Connect the red probe to the anode side and the black probe to the cathode </a:t>
            </a:r>
          </a:p>
          <a:p>
            <a:pPr marL="86360" indent="0" algn="just" fontAlgn="auto">
              <a:lnSpc>
                <a:spcPct val="95000"/>
              </a:lnSpc>
            </a:pPr>
            <a:r>
              <a:rPr lang="en-US" altLang="zh-CN" sz="500" dirty="0">
                <a:solidFill>
                  <a:schemeClr val="tx1"/>
                </a:solidFill>
                <a:ea typeface="Calibri (正文)" charset="0"/>
                <a:sym typeface="+mn-ea"/>
              </a:rPr>
              <a:t>  </a:t>
            </a:r>
            <a:r>
              <a:rPr lang="en-US" altLang="zh-CN" sz="400" dirty="0">
                <a:solidFill>
                  <a:schemeClr val="tx1"/>
                </a:solidFill>
                <a:ea typeface="Calibri (正文)" charset="0"/>
                <a:sym typeface="+mn-ea"/>
              </a:rPr>
              <a:t>   </a:t>
            </a:r>
            <a:r>
              <a:rPr lang="en-US" altLang="zh-CN" sz="500" dirty="0">
                <a:solidFill>
                  <a:schemeClr val="tx1"/>
                </a:solidFill>
                <a:ea typeface="Calibri (正文)" charset="0"/>
                <a:sym typeface="+mn-ea"/>
              </a:rPr>
              <a:t>side of the capacitor being tested;</a:t>
            </a:r>
          </a:p>
          <a:p>
            <a:pPr marL="86360" indent="0" algn="just" fontAlgn="auto">
              <a:lnSpc>
                <a:spcPct val="95000"/>
              </a:lnSpc>
            </a:pPr>
            <a:r>
              <a:rPr lang="en-US" altLang="zh-CN" sz="500" dirty="0">
                <a:solidFill>
                  <a:schemeClr val="tx1"/>
                </a:solidFill>
                <a:ea typeface="Calibri (正文)" charset="0"/>
                <a:sym typeface="+mn-ea"/>
              </a:rPr>
              <a:t>4. Read the measured capacitance value on the display once the reading is stablized.</a:t>
            </a:r>
          </a:p>
          <a:p>
            <a:pPr marL="86360" indent="0" algn="just" fontAlgn="auto">
              <a:lnSpc>
                <a:spcPct val="95000"/>
              </a:lnSpc>
            </a:pPr>
            <a:r>
              <a:rPr lang="en-US" altLang="zh-CN" sz="500" dirty="0">
                <a:solidFill>
                  <a:schemeClr val="tx1"/>
                </a:solidFill>
                <a:ea typeface="Calibri (正文)" charset="0"/>
                <a:sym typeface="+mn-ea"/>
              </a:rPr>
              <a:t>*Caution:</a:t>
            </a:r>
          </a:p>
          <a:p>
            <a:pPr marL="122555" indent="0" algn="just" fontAlgn="auto">
              <a:lnSpc>
                <a:spcPct val="95000"/>
              </a:lnSpc>
            </a:pPr>
            <a:r>
              <a:rPr lang="en-US" altLang="zh-CN" sz="500" dirty="0">
                <a:solidFill>
                  <a:schemeClr val="tx1"/>
                </a:solidFill>
                <a:ea typeface="Calibri (正文)" charset="0"/>
                <a:sym typeface="+mn-ea"/>
              </a:rPr>
              <a:t>a. Disconnect circuit power and discharge all capacitors before you test capacitance.</a:t>
            </a:r>
          </a:p>
          <a:p>
            <a:pPr marL="0" indent="0" algn="just" fontAlgn="auto">
              <a:lnSpc>
                <a:spcPct val="95000"/>
              </a:lnSpc>
              <a:spcBef>
                <a:spcPts val="300"/>
              </a:spcBef>
              <a:spcAft>
                <a:spcPts val="100"/>
              </a:spcAft>
            </a:pPr>
            <a:r>
              <a:rPr lang="en-US" altLang="zh-CN" sz="500" dirty="0">
                <a:solidFill>
                  <a:schemeClr val="tx1"/>
                </a:solidFill>
                <a:ea typeface="Calibri (正文)" charset="0"/>
                <a:sym typeface="+mn-ea"/>
              </a:rPr>
              <a:t>(9) Measure Frequency and Duty Cycle</a:t>
            </a:r>
          </a:p>
          <a:p>
            <a:pPr marL="86360" indent="0" algn="just" fontAlgn="auto">
              <a:lnSpc>
                <a:spcPct val="95000"/>
              </a:lnSpc>
            </a:pPr>
            <a:r>
              <a:rPr lang="en-US" altLang="zh-CN" sz="500" dirty="0">
                <a:solidFill>
                  <a:schemeClr val="tx1"/>
                </a:solidFill>
                <a:ea typeface="Calibri (正文)" charset="0"/>
                <a:sym typeface="+mn-ea"/>
              </a:rPr>
              <a:t>1. Connect the black test lead to the COM Terminal and connect the red test lead to </a:t>
            </a:r>
          </a:p>
          <a:p>
            <a:pPr marL="86360" indent="0" algn="just" fontAlgn="auto">
              <a:lnSpc>
                <a:spcPct val="95000"/>
              </a:lnSpc>
            </a:pPr>
            <a:r>
              <a:rPr lang="en-US" altLang="zh-CN" sz="500" dirty="0">
                <a:solidFill>
                  <a:schemeClr val="tx1"/>
                </a:solidFill>
                <a:ea typeface="Calibri (正文)" charset="0"/>
                <a:sym typeface="+mn-ea"/>
              </a:rPr>
              <a:t>   </a:t>
            </a:r>
            <a:r>
              <a:rPr lang="en-US" altLang="zh-CN" sz="400" dirty="0">
                <a:solidFill>
                  <a:schemeClr val="tx1"/>
                </a:solidFill>
                <a:ea typeface="Calibri (正文)" charset="0"/>
                <a:sym typeface="+mn-ea"/>
              </a:rPr>
              <a:t> </a:t>
            </a:r>
            <a:r>
              <a:rPr lang="en-US" altLang="zh-CN" sz="500" dirty="0">
                <a:solidFill>
                  <a:schemeClr val="tx1"/>
                </a:solidFill>
                <a:ea typeface="Calibri (正文)" charset="0"/>
                <a:sym typeface="+mn-ea"/>
              </a:rPr>
              <a:t> the </a:t>
            </a:r>
            <a:r>
              <a:rPr lang="en-US" altLang="zh-CN" sz="500" dirty="0">
                <a:latin typeface="Calibri" panose="020F0502020204030204" charset="0"/>
                <a:ea typeface="Calibri (正文)" charset="0"/>
                <a:sym typeface="+mn-ea"/>
              </a:rPr>
              <a:t>V</a:t>
            </a:r>
            <a:r>
              <a:rPr lang="en-US" altLang="zh-CN" sz="500" dirty="0">
                <a:solidFill>
                  <a:srgbClr val="000000"/>
                </a:solidFill>
                <a:latin typeface="Calibri" panose="020F0502020204030204" charset="0"/>
                <a:ea typeface="Calibri" panose="020F0502020204030204" charset="0"/>
                <a:cs typeface="Calibri" panose="020F0502020204030204" charset="0"/>
                <a:sym typeface="+mn-ea"/>
              </a:rPr>
              <a:t>Ω</a:t>
            </a:r>
            <a:r>
              <a:rPr lang="en-US" altLang="zh-CN" sz="500" dirty="0">
                <a:latin typeface="Calibri" panose="020F0502020204030204" charset="0"/>
                <a:ea typeface="Calibri (正文)" charset="0"/>
                <a:sym typeface="+mn-ea"/>
              </a:rPr>
              <a:t>Hz</a:t>
            </a:r>
            <a:r>
              <a:rPr lang="en-US" altLang="zh-CN" sz="500" dirty="0">
                <a:solidFill>
                  <a:schemeClr val="tx1"/>
                </a:solidFill>
                <a:ea typeface="Calibri (正文)" charset="0"/>
                <a:sym typeface="+mn-ea"/>
              </a:rPr>
              <a:t> Terminal;</a:t>
            </a:r>
          </a:p>
          <a:p>
            <a:pPr marL="86360" indent="0" algn="just" fontAlgn="auto">
              <a:lnSpc>
                <a:spcPct val="95000"/>
              </a:lnSpc>
            </a:pPr>
            <a:r>
              <a:rPr lang="en-US" altLang="zh-CN" sz="500" dirty="0">
                <a:solidFill>
                  <a:schemeClr val="tx1"/>
                </a:solidFill>
                <a:ea typeface="Calibri (正文)" charset="0"/>
                <a:sym typeface="+mn-ea"/>
              </a:rPr>
              <a:t>2. To measure </a:t>
            </a:r>
            <a:r>
              <a:rPr lang="en-US" altLang="zh-CN" sz="500" dirty="0">
                <a:ea typeface="Calibri (正文)" charset="0"/>
                <a:sym typeface="+mn-ea"/>
              </a:rPr>
              <a:t>high voltage low frequency, t</a:t>
            </a:r>
            <a:r>
              <a:rPr lang="en-US" altLang="zh-CN" sz="500" dirty="0">
                <a:solidFill>
                  <a:schemeClr val="tx1"/>
                </a:solidFill>
                <a:ea typeface="Calibri (正文)" charset="0"/>
                <a:sym typeface="+mn-ea"/>
              </a:rPr>
              <a:t>urn the rotary switch to the DC </a:t>
            </a:r>
            <a:r>
              <a:rPr lang="en-US" altLang="zh-CN" sz="500" dirty="0">
                <a:sym typeface="+mn-ea"/>
              </a:rPr>
              <a:t>Voltage(V) </a:t>
            </a:r>
          </a:p>
          <a:p>
            <a:pPr marL="86360" indent="0" algn="just" fontAlgn="auto">
              <a:lnSpc>
                <a:spcPct val="95000"/>
              </a:lnSpc>
            </a:pPr>
            <a:r>
              <a:rPr lang="en-US" altLang="zh-CN" sz="500" dirty="0">
                <a:sym typeface="+mn-ea"/>
              </a:rPr>
              <a:t>    </a:t>
            </a:r>
            <a:r>
              <a:rPr lang="en-US" altLang="zh-CN" sz="500" dirty="0">
                <a:solidFill>
                  <a:schemeClr val="tx1"/>
                </a:solidFill>
                <a:ea typeface="Calibri (正文)" charset="0"/>
                <a:sym typeface="+mn-ea"/>
              </a:rPr>
              <a:t>Mode; press SELECT twice to toggle to the Frequency Mode or press SELECT three </a:t>
            </a:r>
          </a:p>
          <a:p>
            <a:pPr marL="86360" indent="0" algn="just" fontAlgn="auto">
              <a:lnSpc>
                <a:spcPct val="95000"/>
              </a:lnSpc>
            </a:pPr>
            <a:r>
              <a:rPr lang="en-US" altLang="zh-CN" sz="500" dirty="0">
                <a:solidFill>
                  <a:schemeClr val="tx1"/>
                </a:solidFill>
                <a:ea typeface="Calibri (正文)" charset="0"/>
                <a:sym typeface="+mn-ea"/>
              </a:rPr>
              <a:t>    times to toggle to the Duty Cycle Mode. To measure low voltage high frequency, </a:t>
            </a:r>
          </a:p>
          <a:p>
            <a:pPr marL="86360" indent="0" algn="just" fontAlgn="auto">
              <a:lnSpc>
                <a:spcPct val="95000"/>
              </a:lnSpc>
            </a:pPr>
            <a:r>
              <a:rPr lang="en-US" altLang="zh-CN" sz="500" dirty="0">
                <a:solidFill>
                  <a:schemeClr val="tx1"/>
                </a:solidFill>
                <a:ea typeface="Calibri (正文)" charset="0"/>
                <a:sym typeface="+mn-ea"/>
              </a:rPr>
              <a:t>    </a:t>
            </a:r>
            <a:r>
              <a:rPr lang="en-US" altLang="zh-CN" sz="500" dirty="0">
                <a:ea typeface="Calibri (正文)" charset="0"/>
                <a:sym typeface="+mn-ea"/>
              </a:rPr>
              <a:t>turn the rotary switch to the Frequency</a:t>
            </a:r>
            <a:r>
              <a:rPr lang="en-US" altLang="zh-CN" sz="500" dirty="0">
                <a:sym typeface="+mn-ea"/>
              </a:rPr>
              <a:t> </a:t>
            </a:r>
            <a:r>
              <a:rPr lang="en-US" altLang="zh-CN" sz="500" dirty="0">
                <a:ea typeface="Calibri (正文)" charset="0"/>
                <a:sym typeface="+mn-ea"/>
              </a:rPr>
              <a:t>Mode; press SELECT once to toggle to the </a:t>
            </a:r>
          </a:p>
          <a:p>
            <a:pPr marL="86360" indent="0" algn="just" fontAlgn="auto">
              <a:lnSpc>
                <a:spcPct val="95000"/>
              </a:lnSpc>
            </a:pPr>
            <a:r>
              <a:rPr lang="en-US" altLang="zh-CN" sz="500" dirty="0">
                <a:ea typeface="Calibri (正文)" charset="0"/>
                <a:sym typeface="+mn-ea"/>
              </a:rPr>
              <a:t>    Duty Cycle Mode;</a:t>
            </a:r>
          </a:p>
          <a:p>
            <a:pPr marL="86360" indent="0" algn="just" fontAlgn="auto">
              <a:lnSpc>
                <a:spcPct val="95000"/>
              </a:lnSpc>
            </a:pPr>
            <a:r>
              <a:rPr lang="en-US" altLang="zh-CN" sz="500" dirty="0">
                <a:solidFill>
                  <a:schemeClr val="tx1"/>
                </a:solidFill>
                <a:ea typeface="Calibri (正文)" charset="0"/>
                <a:sym typeface="+mn-ea"/>
              </a:rPr>
              <a:t>3. Touch the probes to the desired test points of the circuit;</a:t>
            </a:r>
          </a:p>
          <a:p>
            <a:pPr marL="86360" indent="0" algn="just" fontAlgn="auto">
              <a:lnSpc>
                <a:spcPct val="95000"/>
              </a:lnSpc>
            </a:pPr>
            <a:r>
              <a:rPr lang="en-US" altLang="zh-CN" sz="500" dirty="0">
                <a:solidFill>
                  <a:schemeClr val="tx1"/>
                </a:solidFill>
                <a:ea typeface="Calibri (正文)" charset="0"/>
                <a:sym typeface="+mn-ea"/>
              </a:rPr>
              <a:t>4. Read the measured frequency/duty cycle value on the display.</a:t>
            </a:r>
            <a:endParaRPr lang="en-US" altLang="zh-CN" sz="500" dirty="0">
              <a:solidFill>
                <a:schemeClr val="tx1"/>
              </a:solidFill>
              <a:latin typeface="Calibri" panose="020F0502020204030204" charset="0"/>
            </a:endParaRPr>
          </a:p>
        </p:txBody>
      </p:sp>
      <p:sp>
        <p:nvSpPr>
          <p:cNvPr id="37" name="文本框 6"/>
          <p:cNvSpPr txBox="1"/>
          <p:nvPr/>
        </p:nvSpPr>
        <p:spPr>
          <a:xfrm>
            <a:off x="5629275" y="2822575"/>
            <a:ext cx="2188210" cy="753745"/>
          </a:xfrm>
          <a:prstGeom prst="rect">
            <a:avLst/>
          </a:prstGeom>
          <a:ln w="9525">
            <a:solidFill>
              <a:schemeClr val="tx1"/>
            </a:solidFill>
            <a:prstDash val="solid"/>
          </a:ln>
        </p:spPr>
        <p:style>
          <a:lnRef idx="2">
            <a:schemeClr val="dk1"/>
          </a:lnRef>
          <a:fillRef idx="1">
            <a:schemeClr val="lt1"/>
          </a:fillRef>
          <a:effectRef idx="0">
            <a:schemeClr val="dk1"/>
          </a:effectRef>
          <a:fontRef idx="minor">
            <a:schemeClr val="dk1"/>
          </a:fontRef>
        </p:style>
        <p:txBody>
          <a:bodyPr wrap="square" lIns="36195" tIns="71755" rIns="36195" bIns="71755" rtlCol="0">
            <a:spAutoFit/>
          </a:bodyPr>
          <a:lstStyle/>
          <a:p>
            <a:pPr marL="179705" indent="-151130" fontAlgn="auto"/>
            <a:r>
              <a:rPr lang="en-US" altLang="zh-CN" sz="500" b="1" dirty="0">
                <a:latin typeface="Calibri" panose="020F0502020204030204" charset="0"/>
              </a:rPr>
              <a:t>Warning</a:t>
            </a:r>
            <a:r>
              <a:rPr lang="zh-CN" altLang="en-US" sz="500" b="1" dirty="0">
                <a:latin typeface="Calibri" panose="020F0502020204030204" charset="0"/>
              </a:rPr>
              <a:t>：</a:t>
            </a:r>
            <a:endParaRPr lang="en-US" altLang="zh-CN" sz="500" b="1" dirty="0">
              <a:latin typeface="Calibri" panose="020F0502020204030204" charset="0"/>
            </a:endParaRPr>
          </a:p>
          <a:p>
            <a:pPr indent="0" fontAlgn="auto"/>
            <a:r>
              <a:rPr lang="en-US" altLang="zh-CN" sz="500" b="1" dirty="0">
                <a:latin typeface="Calibri" panose="020F0502020204030204" charset="0"/>
              </a:rPr>
              <a:t>1. </a:t>
            </a:r>
            <a:r>
              <a:rPr lang="en-US" altLang="zh-CN" sz="500" b="1" dirty="0">
                <a:latin typeface="Calibri" panose="020F0502020204030204" charset="0"/>
                <a:sym typeface="+mn-ea"/>
              </a:rPr>
              <a:t>Do </a:t>
            </a:r>
            <a:r>
              <a:rPr lang="en-US" altLang="zh-CN" sz="500" b="1" dirty="0">
                <a:solidFill>
                  <a:schemeClr val="tx1"/>
                </a:solidFill>
                <a:latin typeface="Calibri" panose="020F0502020204030204" charset="0"/>
                <a:sym typeface="+mn-ea"/>
              </a:rPr>
              <a:t>NOT </a:t>
            </a:r>
            <a:r>
              <a:rPr lang="en-US" altLang="zh-CN" sz="500" b="1" dirty="0">
                <a:latin typeface="Calibri" panose="020F0502020204030204" charset="0"/>
                <a:sym typeface="+mn-ea"/>
              </a:rPr>
              <a:t>exceed the “</a:t>
            </a:r>
            <a:r>
              <a:rPr lang="en-US" altLang="zh-CN" sz="500" b="1" dirty="0">
                <a:solidFill>
                  <a:schemeClr val="tx1"/>
                </a:solidFill>
                <a:latin typeface="Calibri" panose="020F0502020204030204" charset="0"/>
                <a:sym typeface="+mn-ea"/>
              </a:rPr>
              <a:t>maximum value</a:t>
            </a:r>
            <a:r>
              <a:rPr lang="en-US" altLang="zh-CN" sz="500" b="1" dirty="0">
                <a:latin typeface="Calibri" panose="020F0502020204030204" charset="0"/>
                <a:sym typeface="+mn-ea"/>
              </a:rPr>
              <a:t>” indicated in the Specification;</a:t>
            </a:r>
            <a:endParaRPr lang="en-US" altLang="zh-CN" sz="500" b="1" dirty="0">
              <a:latin typeface="Calibri" panose="020F0502020204030204" charset="0"/>
            </a:endParaRPr>
          </a:p>
          <a:p>
            <a:pPr indent="0" fontAlgn="auto"/>
            <a:r>
              <a:rPr lang="en-US" altLang="zh-CN" sz="500" b="1" dirty="0">
                <a:latin typeface="Calibri" panose="020F0502020204030204" charset="0"/>
              </a:rPr>
              <a:t>2. Do NOT input voltage at the Current Mode, the Resistance Mode, the Diode </a:t>
            </a:r>
          </a:p>
          <a:p>
            <a:pPr indent="0" fontAlgn="auto"/>
            <a:r>
              <a:rPr lang="en-US" altLang="zh-CN" sz="500" b="1" dirty="0">
                <a:latin typeface="Calibri" panose="020F0502020204030204" charset="0"/>
              </a:rPr>
              <a:t>     Mode, the Continuity Mode, or the Temperature Mode;</a:t>
            </a:r>
          </a:p>
          <a:p>
            <a:pPr indent="0" fontAlgn="auto"/>
            <a:r>
              <a:rPr lang="en-US" altLang="zh-CN" sz="500" b="1" dirty="0">
                <a:latin typeface="Calibri" panose="020F0502020204030204" charset="0"/>
              </a:rPr>
              <a:t>3. Do NOT use the product when the batteries or the battery cover is not placed </a:t>
            </a:r>
          </a:p>
          <a:p>
            <a:pPr indent="0" fontAlgn="auto"/>
            <a:r>
              <a:rPr lang="en-US" altLang="zh-CN" sz="500" b="1" dirty="0">
                <a:latin typeface="Calibri" panose="020F0502020204030204" charset="0"/>
              </a:rPr>
              <a:t>     properly;</a:t>
            </a:r>
          </a:p>
          <a:p>
            <a:pPr indent="0" fontAlgn="auto"/>
            <a:r>
              <a:rPr lang="en-US" altLang="zh-CN" sz="500" b="1" dirty="0">
                <a:latin typeface="Calibri" panose="020F0502020204030204" charset="0"/>
              </a:rPr>
              <a:t>4. Turn off the product and remove the test leads from the test points before </a:t>
            </a:r>
          </a:p>
          <a:p>
            <a:pPr indent="0" fontAlgn="auto"/>
            <a:r>
              <a:rPr lang="en-US" altLang="zh-CN" sz="500" b="1" dirty="0">
                <a:latin typeface="Calibri" panose="020F0502020204030204" charset="0"/>
              </a:rPr>
              <a:t>     changing batteries or fuses.</a:t>
            </a:r>
            <a:endParaRPr lang="zh-CN" altLang="en-US" sz="500" b="1" dirty="0">
              <a:latin typeface="Calibri" panose="020F0502020204030204" charset="0"/>
            </a:endParaRPr>
          </a:p>
        </p:txBody>
      </p:sp>
      <p:sp>
        <p:nvSpPr>
          <p:cNvPr id="38" name="文本框 37"/>
          <p:cNvSpPr txBox="1"/>
          <p:nvPr/>
        </p:nvSpPr>
        <p:spPr>
          <a:xfrm>
            <a:off x="8166771" y="205030"/>
            <a:ext cx="2314299" cy="301625"/>
          </a:xfrm>
          <a:prstGeom prst="rect">
            <a:avLst/>
          </a:prstGeom>
          <a:noFill/>
        </p:spPr>
        <p:txBody>
          <a:bodyPr wrap="square" lIns="36195" tIns="36195" rIns="36195" bIns="36195" rtlCol="0">
            <a:spAutoFit/>
          </a:bodyPr>
          <a:lstStyle/>
          <a:p>
            <a:pPr indent="0" algn="l" fontAlgn="auto"/>
            <a:r>
              <a:rPr lang="en-US" altLang="zh-CN" sz="500" dirty="0">
                <a:solidFill>
                  <a:schemeClr val="tx1"/>
                </a:solidFill>
              </a:rPr>
              <a:t>F. Troubleshooting</a:t>
            </a:r>
          </a:p>
          <a:p>
            <a:pPr marL="0" indent="71755" algn="l" fontAlgn="auto"/>
            <a:r>
              <a:rPr lang="en-US" altLang="zh-CN" sz="500" dirty="0">
                <a:solidFill>
                  <a:schemeClr val="tx1"/>
                </a:solidFill>
              </a:rPr>
              <a:t>If your product do not function as normal, the following steps may help you. If the problem still cannot be solved, please contact your dealer.</a:t>
            </a:r>
          </a:p>
        </p:txBody>
      </p:sp>
      <p:graphicFrame>
        <p:nvGraphicFramePr>
          <p:cNvPr id="39" name="表格 38"/>
          <p:cNvGraphicFramePr/>
          <p:nvPr>
            <p:extLst>
              <p:ext uri="{D42A27DB-BD31-4B8C-83A1-F6EECF244321}">
                <p14:modId xmlns:p14="http://schemas.microsoft.com/office/powerpoint/2010/main" val="3642529828"/>
              </p:ext>
            </p:extLst>
          </p:nvPr>
        </p:nvGraphicFramePr>
        <p:xfrm>
          <a:off x="8224766" y="500075"/>
          <a:ext cx="2152650" cy="420024"/>
        </p:xfrm>
        <a:graphic>
          <a:graphicData uri="http://schemas.openxmlformats.org/drawingml/2006/table">
            <a:tbl>
              <a:tblPr>
                <a:tableStyleId>{5C22544A-7EE6-4342-B048-85BDC9FD1C3A}</a:tableStyleId>
              </a:tblPr>
              <a:tblGrid>
                <a:gridCol w="659130">
                  <a:extLst>
                    <a:ext uri="{9D8B030D-6E8A-4147-A177-3AD203B41FA5}">
                      <a16:colId xmlns:a16="http://schemas.microsoft.com/office/drawing/2014/main" val="20000"/>
                    </a:ext>
                  </a:extLst>
                </a:gridCol>
                <a:gridCol w="1493520">
                  <a:extLst>
                    <a:ext uri="{9D8B030D-6E8A-4147-A177-3AD203B41FA5}">
                      <a16:colId xmlns:a16="http://schemas.microsoft.com/office/drawing/2014/main" val="20001"/>
                    </a:ext>
                  </a:extLst>
                </a:gridCol>
              </a:tblGrid>
              <a:tr h="0">
                <a:tc>
                  <a:txBody>
                    <a:bodyPr/>
                    <a:lstStyle/>
                    <a:p>
                      <a:pPr algn="ctr">
                        <a:buNone/>
                      </a:pPr>
                      <a:r>
                        <a:rPr lang="en-US" altLang="zh-CN" sz="460" dirty="0"/>
                        <a:t>Problem</a:t>
                      </a:r>
                    </a:p>
                  </a:txBody>
                  <a:tcPr marL="34903" marR="34903" marT="17451" marB="17451">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algn="ctr">
                        <a:buNone/>
                      </a:pPr>
                      <a:r>
                        <a:rPr lang="en-US" altLang="zh-CN" sz="460" dirty="0"/>
                        <a:t>Possible Reason</a:t>
                      </a:r>
                    </a:p>
                  </a:txBody>
                  <a:tcPr marL="34903" marR="34903" marT="17451" marB="17451">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0"/>
                  </a:ext>
                </a:extLst>
              </a:tr>
              <a:tr h="0">
                <a:tc>
                  <a:txBody>
                    <a:bodyPr/>
                    <a:lstStyle/>
                    <a:p>
                      <a:pPr>
                        <a:buNone/>
                      </a:pPr>
                      <a:r>
                        <a:rPr lang="en-US" altLang="zh-CN" sz="460" dirty="0"/>
                        <a:t>Display Malfunction</a:t>
                      </a:r>
                    </a:p>
                  </a:txBody>
                  <a:tcPr marL="34903" marR="34903" marT="17451" marB="17451">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a:buNone/>
                      </a:pPr>
                      <a:r>
                        <a:rPr lang="en-US" altLang="zh-CN" sz="460" dirty="0"/>
                        <a:t>Low battery; replace batteries</a:t>
                      </a:r>
                      <a:endParaRPr lang="zh-CN" altLang="en-US" sz="460"/>
                    </a:p>
                  </a:txBody>
                  <a:tcPr marL="34903" marR="34903" marT="17451" marB="17451">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1"/>
                  </a:ext>
                </a:extLst>
              </a:tr>
              <a:tr h="0">
                <a:tc>
                  <a:txBody>
                    <a:bodyPr/>
                    <a:lstStyle/>
                    <a:p>
                      <a:pPr>
                        <a:buNone/>
                      </a:pPr>
                      <a:r>
                        <a:rPr lang="en-US" altLang="zh-CN" sz="460" dirty="0"/>
                        <a:t>      Symbol</a:t>
                      </a:r>
                    </a:p>
                  </a:txBody>
                  <a:tcPr marL="34903" marR="34903" marT="17451" marB="17451">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a:buNone/>
                      </a:pPr>
                      <a:r>
                        <a:rPr lang="en-US" altLang="zh-CN" sz="460" dirty="0">
                          <a:sym typeface="+mn-ea"/>
                        </a:rPr>
                        <a:t>Replace batteries</a:t>
                      </a:r>
                      <a:endParaRPr lang="zh-CN" altLang="en-US" sz="460"/>
                    </a:p>
                  </a:txBody>
                  <a:tcPr marL="34903" marR="34903" marT="17451" marB="17451">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2"/>
                  </a:ext>
                </a:extLst>
              </a:tr>
              <a:tr h="0">
                <a:tc>
                  <a:txBody>
                    <a:bodyPr/>
                    <a:lstStyle/>
                    <a:p>
                      <a:pPr>
                        <a:buNone/>
                      </a:pPr>
                      <a:r>
                        <a:rPr lang="en-US" altLang="zh-CN" sz="460" dirty="0"/>
                        <a:t>No current input</a:t>
                      </a:r>
                    </a:p>
                  </a:txBody>
                  <a:tcPr marL="34903" marR="34903" marT="17451" marB="17451">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tc>
                  <a:txBody>
                    <a:bodyPr/>
                    <a:lstStyle/>
                    <a:p>
                      <a:pPr>
                        <a:buNone/>
                      </a:pPr>
                      <a:r>
                        <a:rPr lang="en-US" altLang="zh-CN" sz="460" dirty="0"/>
                        <a:t>Replace fuse</a:t>
                      </a:r>
                    </a:p>
                  </a:txBody>
                  <a:tcPr marL="34903" marR="34903" marT="17451" marB="17451">
                    <a:lnL w="3175">
                      <a:solidFill>
                        <a:schemeClr val="tx1"/>
                      </a:solidFill>
                      <a:prstDash val="solid"/>
                    </a:lnL>
                    <a:lnR w="3175">
                      <a:solidFill>
                        <a:schemeClr val="tx1"/>
                      </a:solidFill>
                      <a:prstDash val="solid"/>
                    </a:lnR>
                    <a:lnT w="3175">
                      <a:solidFill>
                        <a:schemeClr val="tx1"/>
                      </a:solidFill>
                      <a:prstDash val="solid"/>
                    </a:lnT>
                    <a:lnB w="3175">
                      <a:solidFill>
                        <a:schemeClr val="tx1"/>
                      </a:solidFill>
                      <a:prstDash val="solid"/>
                    </a:lnB>
                    <a:lnTlToBr>
                      <a:noFill/>
                    </a:lnTlToBr>
                    <a:lnBlToTr>
                      <a:noFill/>
                    </a:lnBlToTr>
                    <a:noFill/>
                  </a:tcPr>
                </a:tc>
                <a:extLst>
                  <a:ext uri="{0D108BD9-81ED-4DB2-BD59-A6C34878D82A}">
                    <a16:rowId xmlns:a16="http://schemas.microsoft.com/office/drawing/2014/main" val="10003"/>
                  </a:ext>
                </a:extLst>
              </a:tr>
            </a:tbl>
          </a:graphicData>
        </a:graphic>
      </p:graphicFrame>
      <p:pic>
        <p:nvPicPr>
          <p:cNvPr id="40" name="图片 39" descr="低电压"/>
          <p:cNvPicPr>
            <a:picLocks noChangeAspect="1"/>
          </p:cNvPicPr>
          <p:nvPr/>
        </p:nvPicPr>
        <p:blipFill>
          <a:blip r:embed="rId2">
            <a:clrChange>
              <a:clrFrom>
                <a:srgbClr val="FFFFFF">
                  <a:alpha val="100000"/>
                </a:srgbClr>
              </a:clrFrom>
              <a:clrTo>
                <a:srgbClr val="FFFFFF">
                  <a:alpha val="100000"/>
                  <a:alpha val="0"/>
                </a:srgbClr>
              </a:clrTo>
            </a:clrChange>
            <a:lum bright="-36000"/>
          </a:blip>
          <a:stretch>
            <a:fillRect/>
          </a:stretch>
        </p:blipFill>
        <p:spPr>
          <a:xfrm>
            <a:off x="5913098" y="2344794"/>
            <a:ext cx="89683" cy="104953"/>
          </a:xfrm>
          <a:prstGeom prst="rect">
            <a:avLst/>
          </a:prstGeom>
        </p:spPr>
      </p:pic>
      <p:sp>
        <p:nvSpPr>
          <p:cNvPr id="41" name="文本框 40"/>
          <p:cNvSpPr txBox="1"/>
          <p:nvPr/>
        </p:nvSpPr>
        <p:spPr>
          <a:xfrm>
            <a:off x="8193844" y="1530077"/>
            <a:ext cx="2256611" cy="884555"/>
          </a:xfrm>
          <a:prstGeom prst="rect">
            <a:avLst/>
          </a:prstGeom>
          <a:noFill/>
        </p:spPr>
        <p:txBody>
          <a:bodyPr wrap="square" rtlCol="0">
            <a:spAutoFit/>
          </a:bodyPr>
          <a:lstStyle/>
          <a:p>
            <a:pPr indent="-265430" algn="ctr" fontAlgn="auto"/>
            <a:r>
              <a:rPr lang="en-US" altLang="zh-CN" sz="600" b="1" dirty="0">
                <a:solidFill>
                  <a:schemeClr val="tx1"/>
                </a:solidFill>
              </a:rPr>
              <a:t>LIMITED WARRANTY </a:t>
            </a:r>
          </a:p>
          <a:p>
            <a:pPr indent="-265430" algn="ctr" fontAlgn="auto"/>
            <a:r>
              <a:rPr lang="en-US" altLang="zh-CN" sz="600" b="1" dirty="0">
                <a:solidFill>
                  <a:schemeClr val="tx1"/>
                </a:solidFill>
              </a:rPr>
              <a:t>AND LIMITATION OF LIABILITY</a:t>
            </a:r>
          </a:p>
          <a:p>
            <a:pPr indent="-266700" algn="just" fontAlgn="auto"/>
            <a:r>
              <a:rPr lang="en-US" altLang="zh-CN" sz="500" b="1" dirty="0">
                <a:solidFill>
                  <a:schemeClr val="tx1"/>
                </a:solidFill>
              </a:rPr>
              <a:t> </a:t>
            </a:r>
          </a:p>
          <a:p>
            <a:pPr indent="0" algn="just" fontAlgn="auto"/>
            <a:r>
              <a:rPr lang="en-US" altLang="zh-CN" sz="500" dirty="0">
                <a:solidFill>
                  <a:schemeClr val="tx1"/>
                </a:solidFill>
              </a:rPr>
              <a:t>Customers enjoy one-year warranty from the date of purchase. This warranty does not cover fuses, disposable batteries, or damage from accident, neglect, misuse, alternation, contamination, or abnormal conditions of operation or handling. </a:t>
            </a:r>
          </a:p>
          <a:p>
            <a:pPr indent="0" algn="l" fontAlgn="auto"/>
            <a:endParaRPr lang="en-US" altLang="zh-CN" sz="500" dirty="0">
              <a:solidFill>
                <a:schemeClr val="tx1"/>
              </a:solidFill>
            </a:endParaRPr>
          </a:p>
          <a:p>
            <a:pPr indent="0" algn="l" fontAlgn="auto"/>
            <a:endParaRPr lang="en-US" altLang="zh-CN" sz="500" dirty="0">
              <a:solidFill>
                <a:schemeClr val="tx1"/>
              </a:solidFill>
            </a:endParaRPr>
          </a:p>
          <a:p>
            <a:pPr indent="0" algn="l" fontAlgn="auto"/>
            <a:r>
              <a:rPr lang="en-US" altLang="zh-CN" sz="500" dirty="0">
                <a:solidFill>
                  <a:schemeClr val="tx1"/>
                </a:solidFill>
                <a:sym typeface="+mn-ea"/>
              </a:rPr>
              <a:t>All rights reserved. Specifications are subject to change without notice.</a:t>
            </a:r>
            <a:endParaRPr lang="zh-CN" altLang="en-US" sz="500" dirty="0"/>
          </a:p>
        </p:txBody>
      </p:sp>
      <p:pic>
        <p:nvPicPr>
          <p:cNvPr id="2" name="图片 1" descr="低电压"/>
          <p:cNvPicPr>
            <a:picLocks noChangeAspect="1"/>
          </p:cNvPicPr>
          <p:nvPr/>
        </p:nvPicPr>
        <p:blipFill>
          <a:blip r:embed="rId2">
            <a:clrChange>
              <a:clrFrom>
                <a:srgbClr val="FFFFFF">
                  <a:alpha val="100000"/>
                </a:srgbClr>
              </a:clrFrom>
              <a:clrTo>
                <a:srgbClr val="FFFFFF">
                  <a:alpha val="100000"/>
                  <a:alpha val="0"/>
                </a:srgbClr>
              </a:clrTo>
            </a:clrChange>
            <a:lum bright="-36000"/>
          </a:blip>
          <a:stretch>
            <a:fillRect/>
          </a:stretch>
        </p:blipFill>
        <p:spPr>
          <a:xfrm>
            <a:off x="8246939" y="709881"/>
            <a:ext cx="89683" cy="104953"/>
          </a:xfrm>
          <a:prstGeom prst="rect">
            <a:avLst/>
          </a:prstGeom>
        </p:spPr>
      </p:pic>
      <p:sp>
        <p:nvSpPr>
          <p:cNvPr id="7" name="文本框 6"/>
          <p:cNvSpPr txBox="1"/>
          <p:nvPr/>
        </p:nvSpPr>
        <p:spPr>
          <a:xfrm>
            <a:off x="288584" y="2486080"/>
            <a:ext cx="2163777" cy="295910"/>
          </a:xfrm>
          <a:prstGeom prst="rect">
            <a:avLst/>
          </a:prstGeom>
          <a:ln w="9525">
            <a:prstDash val="solid"/>
          </a:ln>
        </p:spPr>
        <p:style>
          <a:lnRef idx="2">
            <a:schemeClr val="dk1"/>
          </a:lnRef>
          <a:fillRef idx="1">
            <a:schemeClr val="lt1"/>
          </a:fillRef>
          <a:effectRef idx="0">
            <a:schemeClr val="dk1"/>
          </a:effectRef>
          <a:fontRef idx="minor">
            <a:schemeClr val="dk1"/>
          </a:fontRef>
        </p:style>
        <p:txBody>
          <a:bodyPr wrap="square" lIns="36195" tIns="71755" rIns="36195" bIns="71755" rtlCol="0">
            <a:spAutoFit/>
          </a:bodyPr>
          <a:lstStyle/>
          <a:p>
            <a:r>
              <a:rPr lang="en-US" altLang="zh-CN" sz="500" b="1" dirty="0">
                <a:latin typeface="+mn-ea"/>
                <a:sym typeface="+mn-ea"/>
              </a:rPr>
              <a:t>Do not input voltage exceeds 36V DC or 25V AC when you are at the setting of measuring current.</a:t>
            </a:r>
            <a:endParaRPr lang="en-US" altLang="zh-CN" sz="500" b="1" dirty="0">
              <a:latin typeface="Calibri" panose="020F0502020204030204" charset="0"/>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2499</Words>
  <Application>Microsoft Office PowerPoint</Application>
  <PresentationFormat>自定义</PresentationFormat>
  <Paragraphs>410</Paragraphs>
  <Slides>2</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vt:i4>
      </vt:variant>
    </vt:vector>
  </HeadingPairs>
  <TitlesOfParts>
    <vt:vector size="8" baseType="lpstr">
      <vt:lpstr>Calibri (正文)</vt:lpstr>
      <vt:lpstr>宋体</vt:lpstr>
      <vt:lpstr>Arial</vt:lpstr>
      <vt:lpstr>Calibri</vt:lpstr>
      <vt:lpstr>Calibri Light</vt:lpstr>
      <vt:lpstr>Office 主题</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B9948</cp:lastModifiedBy>
  <cp:revision>211</cp:revision>
  <dcterms:created xsi:type="dcterms:W3CDTF">2017-03-03T06:20:00Z</dcterms:created>
  <dcterms:modified xsi:type="dcterms:W3CDTF">2017-09-13T09:27:10Z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2052-10.1.0.6207</vt:lpwstr>
  </property>
</Properties>
</file>